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71" r:id="rId4"/>
    <p:sldId id="302" r:id="rId5"/>
    <p:sldId id="261" r:id="rId6"/>
    <p:sldId id="266" r:id="rId7"/>
    <p:sldId id="269" r:id="rId8"/>
    <p:sldId id="272" r:id="rId9"/>
    <p:sldId id="273" r:id="rId10"/>
    <p:sldId id="274" r:id="rId11"/>
    <p:sldId id="277" r:id="rId12"/>
    <p:sldId id="278" r:id="rId13"/>
    <p:sldId id="297" r:id="rId14"/>
    <p:sldId id="298" r:id="rId15"/>
    <p:sldId id="299" r:id="rId16"/>
    <p:sldId id="300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8EC7D8-4D2C-4180-AEF3-2A7F5B5C5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FC60E11-AC22-416C-8696-1EC19F4E6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4417AB-9EFD-4A55-91EC-E13E7FBC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FE045F-6C1E-4D47-98E2-F23ABEEF1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A06880D-FBF4-48A3-AD67-4ECD76B7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809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0507C3-0EA7-4C66-8C16-F15BCC67E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1623B4D-F1DD-4A93-9E99-BEF5E2F3C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08A42F6-F39C-4AE8-8BD5-345EB4B9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A5D0C78-90B4-44E4-A80B-FD96594DF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BC8B55-3394-4373-A5AC-9328F977E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71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B8E91C6-127E-498D-8B29-289728B6D3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CB96914-0D7F-4EEA-8D90-9ED025280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0034D94-0FC9-42BB-81D9-A2162B65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ED6EB1E-EF9A-416C-9B8B-C02332F4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54CAB4D-5059-4512-976A-CD72608A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064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F7D241-ADD8-46CE-9D44-E0741589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EAB110-D214-4366-A662-9F0D383B7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B9D7813-2AB8-45F9-B48A-124D3D8C9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9F95896-6CEB-4697-AA47-1F19B787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4A73DE8-18EF-481F-9306-82132CB4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597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FA691B-5308-4C45-85DB-EE166E23E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20AD000-FA28-4939-A45D-68778D838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0B16F3-4771-4F0A-91C7-384AA7AB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B019FA9-C745-4258-A760-ED42C09B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F4A348-C008-4612-9DE0-3C22922D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607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8333E6-A0A4-4AE6-BAD9-F87BBE34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BEFBC3F-C874-4E7F-98FF-090F05C75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7D7629-9401-4329-9D38-D09841F62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36E55A9-271F-4985-9B8A-1FDBC94D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7695A0-0D8F-4903-A526-6F62F1AC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A470033-754B-48F2-824C-E337C5769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179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2A3922-CF9F-4150-9545-5472842F9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9F76169-D48E-41FE-B09D-A9702A7E0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1DEB0BC-75AC-4C4E-809D-3496A5BB2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42F434C-AD42-4B56-9BFC-503681B1C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497E853-7BE7-4614-8731-CEDA6B73D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B705537-58FD-4453-89F5-F03D11B61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B8A6206-7F72-4D4E-AFBC-A23968F58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02BDB55-C9B0-4630-939A-E078543E9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504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217920-389B-4E08-B820-E49EDFD8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A2FC06B-961E-4BF0-8F6D-13A933068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14C8AC3-E272-4654-98E3-1FEC328BB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C65D3F7-6426-40F9-934A-42231077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886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4AF930C-74DE-4209-A6FA-714580266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ECEAFE3-8C76-4672-9897-359C1658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00624B8-FC60-41A7-8DB5-F14D4AE64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654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A95FE6-6388-4E11-9A38-68F516ED4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3B02EA-AA23-4456-993E-4ABB5675B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B79D00F-63CB-47ED-8BAB-447EA5E91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61719CA-484C-4E28-A5A3-D11156D4B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D8E7588-C8AF-4B21-A752-6A6C07D72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645F8B6-B744-41A7-8F74-1D7762E4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832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BA9276-8994-44DD-960E-3B25E2192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E1DB95C-D50C-4229-964E-39026624E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D4F79DF-FDD0-4EA6-B01E-DD7E148EA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6DDA73C-3BF7-429F-9E27-34E9D512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0F698D0-55DC-4DB8-85B5-5CE4EE2D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175EDF-869B-4A02-800D-41C91CA9D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560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314B3E2-8AEC-4550-ACFD-898B02B10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4680D66-6D49-44B8-9D44-82BCB0D03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1C7FF41-AED7-497F-B446-F2485ADF9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401F-D670-49D7-BE38-5BD9E12EFF41}" type="datetimeFigureOut">
              <a:rPr lang="nb-NO" smtClean="0"/>
              <a:t>10.11.2022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CD45B3-0830-49DB-BF45-CFA7FFF672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4B893A-59DA-4D1D-B4E9-6940AC408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F414F-372F-4B03-B6DC-C03D6938D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744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730" y="1092200"/>
            <a:ext cx="8724900" cy="5765800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93892D2C-AC55-4BA7-80F0-AFDB2102E676}"/>
              </a:ext>
            </a:extLst>
          </p:cNvPr>
          <p:cNvSpPr/>
          <p:nvPr/>
        </p:nvSpPr>
        <p:spPr>
          <a:xfrm rot="20047213">
            <a:off x="2056914" y="2852936"/>
            <a:ext cx="80781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Hovedtariffoppgjøret</a:t>
            </a:r>
            <a:r>
              <a:rPr lang="nb-NO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2022</a:t>
            </a:r>
          </a:p>
        </p:txBody>
      </p:sp>
      <p:pic>
        <p:nvPicPr>
          <p:cNvPr id="12290" name="Picture 2" descr="Kan være et bilde av 5 personer, folk som står og innendørs">
            <a:extLst>
              <a:ext uri="{FF2B5EF4-FFF2-40B4-BE49-F238E27FC236}">
                <a16:creationId xmlns:a16="http://schemas.microsoft.com/office/drawing/2014/main" id="{37D9EAB5-DAD1-46D5-A7C8-929015CCE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420" y="3356992"/>
            <a:ext cx="2378061" cy="316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CA484B-75C6-4D7C-BB26-A79C3561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2.6.3 Gjennomføring av de årlige lokale forhandlingene etter punkt 2.5.1- 5. ledd </a:t>
            </a:r>
            <a:r>
              <a:rPr lang="nb-NO" dirty="0" err="1"/>
              <a:t>nr</a:t>
            </a:r>
            <a:r>
              <a:rPr lang="nb-NO" dirty="0"/>
              <a:t> 8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BCE6410-4A46-469D-B75C-C1E780CDC3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1F839A28-5642-43D4-A3BC-12E003D11E52}"/>
              </a:ext>
            </a:extLst>
          </p:cNvPr>
          <p:cNvSpPr txBox="1"/>
          <p:nvPr/>
        </p:nvSpPr>
        <p:spPr>
          <a:xfrm>
            <a:off x="2351585" y="5013176"/>
            <a:ext cx="3211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Flyttet ut </a:t>
            </a:r>
            <a:r>
              <a:rPr lang="nb-NO" dirty="0" err="1"/>
              <a:t>nr</a:t>
            </a:r>
            <a:r>
              <a:rPr lang="nb-NO" dirty="0"/>
              <a:t> 5 splittet i </a:t>
            </a:r>
            <a:r>
              <a:rPr lang="nb-NO" dirty="0" err="1"/>
              <a:t>nr</a:t>
            </a:r>
            <a:r>
              <a:rPr lang="nb-NO" dirty="0"/>
              <a:t> 5 og 6 </a:t>
            </a:r>
          </a:p>
          <a:p>
            <a:r>
              <a:rPr lang="nb-NO" dirty="0"/>
              <a:t>               </a:t>
            </a:r>
            <a:r>
              <a:rPr lang="nb-NO" dirty="0" err="1"/>
              <a:t>nr</a:t>
            </a:r>
            <a:r>
              <a:rPr lang="nb-NO" dirty="0"/>
              <a:t> 8 til 2.1 parter</a:t>
            </a:r>
          </a:p>
          <a:p>
            <a:r>
              <a:rPr lang="nb-NO" dirty="0"/>
              <a:t>	   </a:t>
            </a:r>
            <a:r>
              <a:rPr lang="nb-NO" dirty="0" err="1"/>
              <a:t>nr</a:t>
            </a:r>
            <a:r>
              <a:rPr lang="nb-NO" dirty="0"/>
              <a:t> 9 til 2.6.6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87B80259-19E4-4241-AEDC-5AFD1BD8F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708920"/>
            <a:ext cx="9144000" cy="180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045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5539F8-6E17-4C9E-9C2D-6F44A5B5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§4 Lønnsstiger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8FB1086-6572-4B48-B131-5C6726259D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2010086-8807-4E47-89DD-282A8B3F0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348120"/>
            <a:ext cx="9144000" cy="2161761"/>
          </a:xfrm>
          <a:prstGeom prst="rect">
            <a:avLst/>
          </a:prstGeom>
        </p:spPr>
      </p:pic>
      <p:pic>
        <p:nvPicPr>
          <p:cNvPr id="2050" name="Picture 2" descr="Glad Smiley Emoticon Face - PIXERS.NO">
            <a:extLst>
              <a:ext uri="{FF2B5EF4-FFF2-40B4-BE49-F238E27FC236}">
                <a16:creationId xmlns:a16="http://schemas.microsoft.com/office/drawing/2014/main" id="{EB644774-E540-499E-ACF9-FEA45CDD6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2" y="4850121"/>
            <a:ext cx="1751246" cy="115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099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5539F8-6E17-4C9E-9C2D-6F44A5B5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§4 Lønnsstiger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8FB1086-6572-4B48-B131-5C6726259D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38CC4E6-4BF7-4372-B510-C43ACD07A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99771"/>
            <a:ext cx="9144000" cy="2258458"/>
          </a:xfrm>
          <a:prstGeom prst="rect">
            <a:avLst/>
          </a:prstGeom>
        </p:spPr>
      </p:pic>
      <p:pic>
        <p:nvPicPr>
          <p:cNvPr id="7" name="Picture 2" descr="Glad Smiley Emoticon Face - PIXERS.NO">
            <a:extLst>
              <a:ext uri="{FF2B5EF4-FFF2-40B4-BE49-F238E27FC236}">
                <a16:creationId xmlns:a16="http://schemas.microsoft.com/office/drawing/2014/main" id="{3E62F421-BC88-491B-98A9-3E91E7610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2" y="4850121"/>
            <a:ext cx="1751246" cy="115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731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3EA3FE-7F25-49C8-B11D-9AABF102B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Lønnsplan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10D83B3-72D6-45EE-ADB2-2E46ABC7E1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D665AD5-C3AE-4675-8B77-A8639766D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2371299"/>
            <a:ext cx="9144000" cy="2115403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64B1ECDA-2E58-4241-89EF-A8075F4215C7}"/>
              </a:ext>
            </a:extLst>
          </p:cNvPr>
          <p:cNvSpPr txBox="1"/>
          <p:nvPr/>
        </p:nvSpPr>
        <p:spPr>
          <a:xfrm>
            <a:off x="7968209" y="2852936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strike="sngStrike" dirty="0"/>
              <a:t>LR24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A107AB1-3496-4530-B73B-7DD15F740B40}"/>
              </a:ext>
            </a:extLst>
          </p:cNvPr>
          <p:cNvSpPr txBox="1"/>
          <p:nvPr/>
        </p:nvSpPr>
        <p:spPr>
          <a:xfrm>
            <a:off x="7968209" y="3152457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strike="sngStrike" dirty="0"/>
              <a:t>LR25</a:t>
            </a:r>
          </a:p>
        </p:txBody>
      </p:sp>
    </p:spTree>
    <p:extLst>
      <p:ext uri="{BB962C8B-B14F-4D97-AF65-F5344CB8AC3E}">
        <p14:creationId xmlns:p14="http://schemas.microsoft.com/office/powerpoint/2010/main" val="595378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9F10105D-C745-4A41-910E-6CFCCE29D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Lønnsplan endringer</a:t>
            </a:r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9D96DDE6-FBA7-4B98-B5D7-F022EADB56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Lange</a:t>
            </a:r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D8624D62-3D17-4AC2-BF74-77D722D488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1065 Konsulent</a:t>
            </a:r>
          </a:p>
          <a:p>
            <a:r>
              <a:rPr lang="nb-NO" dirty="0"/>
              <a:t>1410 Bibliotekar</a:t>
            </a:r>
          </a:p>
          <a:p>
            <a:r>
              <a:rPr lang="nb-NO" dirty="0"/>
              <a:t>1411 Avdelingsingeniør ++</a:t>
            </a:r>
          </a:p>
          <a:p>
            <a:r>
              <a:rPr lang="nb-NO" dirty="0"/>
              <a:t>1008 Forsker</a:t>
            </a:r>
          </a:p>
          <a:p>
            <a:r>
              <a:rPr lang="nb-NO" dirty="0"/>
              <a:t>1358 Statsmeteorolog</a:t>
            </a:r>
          </a:p>
          <a:p>
            <a:r>
              <a:rPr lang="nb-NO" dirty="0"/>
              <a:t>1008/1009 UH-lektor</a:t>
            </a:r>
          </a:p>
          <a:p>
            <a:r>
              <a:rPr lang="nb-NO" dirty="0"/>
              <a:t>1010 Amanuensis</a:t>
            </a:r>
          </a:p>
          <a:p>
            <a:r>
              <a:rPr lang="nb-NO" dirty="0"/>
              <a:t>1199 Universitetsbibliotekar</a:t>
            </a:r>
          </a:p>
          <a:p>
            <a:r>
              <a:rPr lang="nb-NO" dirty="0"/>
              <a:t>1416 Grensekontrollør</a:t>
            </a:r>
          </a:p>
          <a:p>
            <a:r>
              <a:rPr lang="nb-NO" dirty="0"/>
              <a:t>1531 Arrestforvarer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EC323EF0-13EA-4F01-A553-F8BA458B8B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Korte</a:t>
            </a:r>
          </a:p>
        </p:txBody>
      </p:sp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DD20DD07-ECB3-46D4-8608-3D5B2CA5B5C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1408 Førstekonsulent</a:t>
            </a:r>
          </a:p>
          <a:p>
            <a:r>
              <a:rPr lang="nb-NO" dirty="0"/>
              <a:t>1085 Avdelingsingeniør</a:t>
            </a:r>
          </a:p>
          <a:p>
            <a:r>
              <a:rPr lang="nb-NO" dirty="0"/>
              <a:t>1009 Forsker</a:t>
            </a:r>
          </a:p>
          <a:p>
            <a:r>
              <a:rPr lang="nb-NO" dirty="0"/>
              <a:t>1457-1462 PB-ene</a:t>
            </a:r>
          </a:p>
          <a:p>
            <a:r>
              <a:rPr lang="nb-NO" dirty="0"/>
              <a:t>1011 Førsteamanuensis</a:t>
            </a:r>
          </a:p>
          <a:p>
            <a:r>
              <a:rPr lang="nb-NO" dirty="0"/>
              <a:t>1198 Førstelektor</a:t>
            </a:r>
          </a:p>
          <a:p>
            <a:r>
              <a:rPr lang="nb-NO" dirty="0"/>
              <a:t>1352 Postdoktor</a:t>
            </a:r>
          </a:p>
          <a:p>
            <a:r>
              <a:rPr lang="nb-NO" dirty="0"/>
              <a:t>Førstebibliotekar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9E84665-189A-4DB5-AD7C-8C4BCD9F28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879996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>
            <a:extLst>
              <a:ext uri="{FF2B5EF4-FFF2-40B4-BE49-F238E27FC236}">
                <a16:creationId xmlns:a16="http://schemas.microsoft.com/office/drawing/2014/main" id="{D2B1065A-F139-4B12-BC3A-3E2EB313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Stipendiat</a:t>
            </a:r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A8868D0C-1B18-4CF9-AF73-A4D89F6152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EDD52395-5CB2-451E-9C87-AF597387D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607925"/>
            <a:ext cx="9144000" cy="1642151"/>
          </a:xfrm>
          <a:prstGeom prst="rect">
            <a:avLst/>
          </a:prstGeom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0D30A1D9-5E22-423B-8849-514D782FB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084" y="4613843"/>
            <a:ext cx="9144000" cy="711595"/>
          </a:xfrm>
          <a:prstGeom prst="rect">
            <a:avLst/>
          </a:prstGeom>
        </p:spPr>
      </p:pic>
      <p:pic>
        <p:nvPicPr>
          <p:cNvPr id="14" name="Picture 2" descr="Glad Smiley Emoticon Face - PIXERS.NO">
            <a:extLst>
              <a:ext uri="{FF2B5EF4-FFF2-40B4-BE49-F238E27FC236}">
                <a16:creationId xmlns:a16="http://schemas.microsoft.com/office/drawing/2014/main" id="{FFC89C04-6FD1-45C3-B58D-140D888A1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2780929"/>
            <a:ext cx="1751246" cy="115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800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5FC5B8-08F5-470A-91F1-3EA6E59B1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760" y="1105183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>Takk for oss  </a:t>
            </a:r>
            <a:br>
              <a:rPr lang="nb-NO" dirty="0"/>
            </a:br>
            <a:r>
              <a:rPr lang="nb-NO" dirty="0"/>
              <a:t>God helg!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6CBB030-8C89-403D-9045-CD5F9F84CB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11268" name="Picture 4" descr="Aptus Norge - Smidig som en katt er et kjent uttrykk som det ligger mye  sannhet bak. Visste du at katter har rundt 53 løstsittende ryggvirvler, noe  som gjør ryggen deres ekstra">
            <a:extLst>
              <a:ext uri="{FF2B5EF4-FFF2-40B4-BE49-F238E27FC236}">
                <a16:creationId xmlns:a16="http://schemas.microsoft.com/office/drawing/2014/main" id="{E7B55061-D62A-4C13-93F7-291D921CB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96" y="2533650"/>
            <a:ext cx="5040560" cy="353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k 4" descr="Rose med heldekkende fyll">
            <a:extLst>
              <a:ext uri="{FF2B5EF4-FFF2-40B4-BE49-F238E27FC236}">
                <a16:creationId xmlns:a16="http://schemas.microsoft.com/office/drawing/2014/main" id="{340CECEB-D493-4A8C-B28D-C6A972B60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20136" y="128801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02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111DA4-7682-4BF9-80BB-54C1967E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330325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nb-NO" dirty="0"/>
              <a:t>Det «nye» </a:t>
            </a:r>
            <a:r>
              <a:rPr lang="nb-NO" dirty="0" err="1"/>
              <a:t>lønnsystemet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4ADC18-69A3-4D59-A511-BC24818700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A-tabellen er borte</a:t>
            </a:r>
          </a:p>
          <a:p>
            <a:r>
              <a:rPr lang="nb-NO" dirty="0"/>
              <a:t>Lønnsrammene er borte</a:t>
            </a:r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A59A2D31-97DB-4017-9E3C-42C51911FE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Lønn oppgis i kroner</a:t>
            </a:r>
          </a:p>
          <a:p>
            <a:r>
              <a:rPr lang="nb-NO" dirty="0"/>
              <a:t>Lønnsstiger </a:t>
            </a:r>
            <a:br>
              <a:rPr lang="nb-NO" dirty="0"/>
            </a:br>
            <a:r>
              <a:rPr lang="nb-NO" dirty="0"/>
              <a:t>på 10 og 16 år</a:t>
            </a:r>
          </a:p>
          <a:p>
            <a:r>
              <a:rPr lang="nb-NO" dirty="0"/>
              <a:t>Egen stipendiatstige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118679E-B0E7-45CD-8753-3AC817613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07132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526CD7-38C4-4C9E-83ED-3FF56CE02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031564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nb-NO" dirty="0"/>
              <a:t>Økonomien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DCFF51-12F8-4199-BFF1-7DE480014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641165"/>
            <a:ext cx="8458200" cy="4270375"/>
          </a:xfrm>
        </p:spPr>
        <p:txBody>
          <a:bodyPr>
            <a:normAutofit lnSpcReduction="10000"/>
          </a:bodyPr>
          <a:lstStyle/>
          <a:p>
            <a:r>
              <a:rPr lang="nb-NO" dirty="0" err="1"/>
              <a:t>Årsramme</a:t>
            </a:r>
            <a:r>
              <a:rPr lang="nb-NO" dirty="0"/>
              <a:t>: 			3, 84%</a:t>
            </a:r>
          </a:p>
          <a:p>
            <a:r>
              <a:rPr lang="nb-NO" dirty="0"/>
              <a:t>Overheng: 			1,7 %</a:t>
            </a:r>
          </a:p>
          <a:p>
            <a:r>
              <a:rPr lang="nb-NO" dirty="0"/>
              <a:t>Glidning:			0,4 %</a:t>
            </a:r>
          </a:p>
          <a:p>
            <a:r>
              <a:rPr lang="nb-NO" dirty="0"/>
              <a:t>Fellesbestemmelser: 	0,1 %</a:t>
            </a:r>
          </a:p>
          <a:p>
            <a:r>
              <a:rPr lang="nb-NO" dirty="0"/>
              <a:t>Disponibelt:		1,64 %</a:t>
            </a:r>
          </a:p>
          <a:p>
            <a:pPr marL="0" indent="0">
              <a:buNone/>
            </a:pPr>
            <a:r>
              <a:rPr lang="nb-NO" dirty="0"/>
              <a:t>___________________________________________</a:t>
            </a:r>
          </a:p>
          <a:p>
            <a:endParaRPr lang="nb-NO" dirty="0"/>
          </a:p>
          <a:p>
            <a:r>
              <a:rPr lang="nb-NO" dirty="0"/>
              <a:t>Lokale forhandlinger: 2,46% pr 1. mai</a:t>
            </a:r>
          </a:p>
          <a:p>
            <a:pPr marL="0" indent="0">
              <a:buNone/>
            </a:pPr>
            <a:r>
              <a:rPr lang="nb-NO" dirty="0"/>
              <a:t>                                            Frist 31. oktober 2022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EACE1DC-F844-4FBE-8D93-26F0763A68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79252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E9C40E-BA61-45C2-90DB-114B056B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Pottens størrelse: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C0F42C8-6CE4-4F4E-BFF6-78EBAEDEB0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A8538525-F02A-4A7E-9A89-39C0616821BE}"/>
              </a:ext>
            </a:extLst>
          </p:cNvPr>
          <p:cNvGraphicFramePr>
            <a:graphicFrameLocks noGrp="1"/>
          </p:cNvGraphicFramePr>
          <p:nvPr/>
        </p:nvGraphicFramePr>
        <p:xfrm>
          <a:off x="2063553" y="2494761"/>
          <a:ext cx="7848871" cy="1463040"/>
        </p:xfrm>
        <a:graphic>
          <a:graphicData uri="http://schemas.openxmlformats.org/drawingml/2006/table">
            <a:tbl>
              <a:tblPr/>
              <a:tblGrid>
                <a:gridCol w="2953442">
                  <a:extLst>
                    <a:ext uri="{9D8B030D-6E8A-4147-A177-3AD203B41FA5}">
                      <a16:colId xmlns:a16="http://schemas.microsoft.com/office/drawing/2014/main" val="1685654311"/>
                    </a:ext>
                  </a:extLst>
                </a:gridCol>
                <a:gridCol w="1901530">
                  <a:extLst>
                    <a:ext uri="{9D8B030D-6E8A-4147-A177-3AD203B41FA5}">
                      <a16:colId xmlns:a16="http://schemas.microsoft.com/office/drawing/2014/main" val="2614979611"/>
                    </a:ext>
                  </a:extLst>
                </a:gridCol>
                <a:gridCol w="2993899">
                  <a:extLst>
                    <a:ext uri="{9D8B030D-6E8A-4147-A177-3AD203B41FA5}">
                      <a16:colId xmlns:a16="http://schemas.microsoft.com/office/drawing/2014/main" val="3704149308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r>
                        <a:rPr lang="nb-NO"/>
                        <a:t>Kolonne1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YS/LO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Akademikerne/Unio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883598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nb-NO"/>
                        <a:t>Lønnsmasse totalt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/>
                        <a:t>kr 331 614 108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/>
                        <a:t>kr 1 352 013 883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15012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nb-NO"/>
                        <a:t>Økonomisk ramme i 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/>
                        <a:t>0,85 %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/>
                        <a:t>2,46 %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677574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nb-NO"/>
                        <a:t>Avsetning 2.5.1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/>
                        <a:t>kr 2 818 720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kr 33 259 542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206553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077B0A82-DBB2-4B21-9B0E-1BE25CD9C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70164" y="2232834"/>
            <a:ext cx="291298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000">
                <a:latin typeface="-apple-system"/>
              </a:rPr>
              <a:t>Avsetningene er beregnet: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5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B8497640-74A3-4C37-AD00-3F4EC8FF2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207226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nb-NO" dirty="0"/>
              <a:t>Overføring/implementering</a:t>
            </a:r>
          </a:p>
        </p:txBody>
      </p:sp>
      <p:sp>
        <p:nvSpPr>
          <p:cNvPr id="2" name="Plassholder for bunntekst 1">
            <a:extLst>
              <a:ext uri="{FF2B5EF4-FFF2-40B4-BE49-F238E27FC236}">
                <a16:creationId xmlns:a16="http://schemas.microsoft.com/office/drawing/2014/main" id="{144A7292-07A4-4698-9ACD-45A4C6456C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057D5DEE-7721-4009-B5AA-D40346193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72816"/>
            <a:ext cx="9144000" cy="406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6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98B67E-1210-4E79-9B5D-F82A6CE9C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2.5.1 Årlige forhandlinger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125251D-C9F9-4F2B-8515-EB64EAE51F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AFAEEF9-05CE-4566-934A-1674520C3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075280"/>
            <a:ext cx="9144000" cy="270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37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459F9892-55D7-4EE8-9968-6ADDEC53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908720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nb-NO" dirty="0"/>
              <a:t>2.5.4 Virkemidler</a:t>
            </a:r>
          </a:p>
        </p:txBody>
      </p:sp>
      <p:sp>
        <p:nvSpPr>
          <p:cNvPr id="2" name="Plassholder for bunntekst 1">
            <a:extLst>
              <a:ext uri="{FF2B5EF4-FFF2-40B4-BE49-F238E27FC236}">
                <a16:creationId xmlns:a16="http://schemas.microsoft.com/office/drawing/2014/main" id="{E9A11EF5-525D-47AF-974B-EA494EE523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016D1021-944F-4C21-90B6-D77DF4956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525254"/>
            <a:ext cx="9144000" cy="417391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DED824B2-8155-4521-83EF-B180A6AB4743}"/>
              </a:ext>
            </a:extLst>
          </p:cNvPr>
          <p:cNvSpPr txBox="1"/>
          <p:nvPr/>
        </p:nvSpPr>
        <p:spPr>
          <a:xfrm>
            <a:off x="3810000" y="5955339"/>
            <a:ext cx="4014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Til alle ansatte er fjernet i </a:t>
            </a:r>
            <a:r>
              <a:rPr lang="nb-NO" dirty="0" err="1"/>
              <a:t>nr</a:t>
            </a:r>
            <a:r>
              <a:rPr lang="nb-NO" dirty="0"/>
              <a:t> 1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8112B66-852B-4D55-9B10-915D10A72E7B}"/>
              </a:ext>
            </a:extLst>
          </p:cNvPr>
          <p:cNvSpPr/>
          <p:nvPr/>
        </p:nvSpPr>
        <p:spPr bwMode="auto">
          <a:xfrm>
            <a:off x="3287688" y="3140968"/>
            <a:ext cx="936104" cy="36004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240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302812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F14D2E-D758-45CE-BF5D-B1FEE46F8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2.5.5 Ansettelse i ledig stilling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D76284A-B6EC-459A-B781-25D44266B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08EABD3-F3A0-403D-A43B-42F69AA06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64134"/>
            <a:ext cx="9144000" cy="232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310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77C80A-75A9-40E2-9AFB-F7B4CEC25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2.6.3 Gjennomføring av de årlige lokale forhandlingene etter punkt 2.5.1- 1. ledd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DEFDD44-64EC-4DBB-9DEF-F0A220110E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www.forskerforbundet.no</a:t>
            </a:r>
            <a:endParaRPr lang="nb-NO" altLang="nb-NO">
              <a:solidFill>
                <a:schemeClr val="tx1"/>
              </a:solidFill>
              <a:latin typeface="Times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4813C4E4-9818-4D67-9742-7038F35E5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2708920"/>
            <a:ext cx="9144000" cy="203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9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323</Words>
  <Application>Microsoft Office PowerPoint</Application>
  <PresentationFormat>Widescreen</PresentationFormat>
  <Paragraphs>87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2" baseType="lpstr">
      <vt:lpstr>-apple-system</vt:lpstr>
      <vt:lpstr>Arial</vt:lpstr>
      <vt:lpstr>Calibri</vt:lpstr>
      <vt:lpstr>Calibri Light</vt:lpstr>
      <vt:lpstr>Times</vt:lpstr>
      <vt:lpstr>Office-tema</vt:lpstr>
      <vt:lpstr>PowerPoint-presentasjon</vt:lpstr>
      <vt:lpstr>Det «nye» lønnsystemet</vt:lpstr>
      <vt:lpstr>Økonomien</vt:lpstr>
      <vt:lpstr>Pottens størrelse:</vt:lpstr>
      <vt:lpstr>Overføring/implementering</vt:lpstr>
      <vt:lpstr>2.5.1 Årlige forhandlinger</vt:lpstr>
      <vt:lpstr>2.5.4 Virkemidler</vt:lpstr>
      <vt:lpstr>2.5.5 Ansettelse i ledig stilling</vt:lpstr>
      <vt:lpstr>2.6.3 Gjennomføring av de årlige lokale forhandlingene etter punkt 2.5.1- 1. ledd</vt:lpstr>
      <vt:lpstr>2.6.3 Gjennomføring av de årlige lokale forhandlingene etter punkt 2.5.1- 5. ledd nr 8</vt:lpstr>
      <vt:lpstr>§4 Lønnsstiger</vt:lpstr>
      <vt:lpstr>§4 Lønnsstiger</vt:lpstr>
      <vt:lpstr>Lønnsplan</vt:lpstr>
      <vt:lpstr>Lønnsplan endringer</vt:lpstr>
      <vt:lpstr>Stipendiat</vt:lpstr>
      <vt:lpstr>Takk for oss   God helg!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Erik Dahlgren</dc:creator>
  <cp:lastModifiedBy>Astrid Sofie Schjetne Valheim</cp:lastModifiedBy>
  <cp:revision>1</cp:revision>
  <dcterms:created xsi:type="dcterms:W3CDTF">2022-08-24T14:11:27Z</dcterms:created>
  <dcterms:modified xsi:type="dcterms:W3CDTF">2022-11-10T13:39:31Z</dcterms:modified>
</cp:coreProperties>
</file>