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5" r:id="rId2"/>
    <p:sldId id="278" r:id="rId3"/>
    <p:sldId id="294" r:id="rId4"/>
    <p:sldId id="295" r:id="rId5"/>
    <p:sldId id="283" r:id="rId6"/>
    <p:sldId id="296" r:id="rId7"/>
    <p:sldId id="311" r:id="rId8"/>
    <p:sldId id="291" r:id="rId9"/>
    <p:sldId id="292" r:id="rId10"/>
    <p:sldId id="293" r:id="rId11"/>
    <p:sldId id="319" r:id="rId12"/>
    <p:sldId id="309" r:id="rId13"/>
    <p:sldId id="312" r:id="rId14"/>
    <p:sldId id="315" r:id="rId15"/>
    <p:sldId id="316" r:id="rId16"/>
    <p:sldId id="317" r:id="rId17"/>
    <p:sldId id="318" r:id="rId18"/>
  </p:sldIdLst>
  <p:sldSz cx="17345025" cy="9752013"/>
  <p:notesSz cx="6797675" cy="9926638"/>
  <p:defaultTextStyle>
    <a:defPPr>
      <a:defRPr lang="nb-NO"/>
    </a:defPPr>
    <a:lvl1pPr marL="0" algn="l" defTabSz="1300643" rtl="0" eaLnBrk="1" latinLnBrk="0" hangingPunct="1">
      <a:defRPr sz="2560" kern="1200">
        <a:solidFill>
          <a:schemeClr val="tx1"/>
        </a:solidFill>
        <a:latin typeface="+mn-lt"/>
        <a:ea typeface="+mn-ea"/>
        <a:cs typeface="+mn-cs"/>
      </a:defRPr>
    </a:lvl1pPr>
    <a:lvl2pPr marL="650321" algn="l" defTabSz="1300643" rtl="0" eaLnBrk="1" latinLnBrk="0" hangingPunct="1">
      <a:defRPr sz="2560" kern="1200">
        <a:solidFill>
          <a:schemeClr val="tx1"/>
        </a:solidFill>
        <a:latin typeface="+mn-lt"/>
        <a:ea typeface="+mn-ea"/>
        <a:cs typeface="+mn-cs"/>
      </a:defRPr>
    </a:lvl2pPr>
    <a:lvl3pPr marL="1300643" algn="l" defTabSz="1300643" rtl="0" eaLnBrk="1" latinLnBrk="0" hangingPunct="1">
      <a:defRPr sz="2560" kern="1200">
        <a:solidFill>
          <a:schemeClr val="tx1"/>
        </a:solidFill>
        <a:latin typeface="+mn-lt"/>
        <a:ea typeface="+mn-ea"/>
        <a:cs typeface="+mn-cs"/>
      </a:defRPr>
    </a:lvl3pPr>
    <a:lvl4pPr marL="1950964" algn="l" defTabSz="1300643" rtl="0" eaLnBrk="1" latinLnBrk="0" hangingPunct="1">
      <a:defRPr sz="2560" kern="1200">
        <a:solidFill>
          <a:schemeClr val="tx1"/>
        </a:solidFill>
        <a:latin typeface="+mn-lt"/>
        <a:ea typeface="+mn-ea"/>
        <a:cs typeface="+mn-cs"/>
      </a:defRPr>
    </a:lvl4pPr>
    <a:lvl5pPr marL="2601285" algn="l" defTabSz="1300643" rtl="0" eaLnBrk="1" latinLnBrk="0" hangingPunct="1">
      <a:defRPr sz="2560" kern="1200">
        <a:solidFill>
          <a:schemeClr val="tx1"/>
        </a:solidFill>
        <a:latin typeface="+mn-lt"/>
        <a:ea typeface="+mn-ea"/>
        <a:cs typeface="+mn-cs"/>
      </a:defRPr>
    </a:lvl5pPr>
    <a:lvl6pPr marL="3251606" algn="l" defTabSz="1300643" rtl="0" eaLnBrk="1" latinLnBrk="0" hangingPunct="1">
      <a:defRPr sz="2560" kern="1200">
        <a:solidFill>
          <a:schemeClr val="tx1"/>
        </a:solidFill>
        <a:latin typeface="+mn-lt"/>
        <a:ea typeface="+mn-ea"/>
        <a:cs typeface="+mn-cs"/>
      </a:defRPr>
    </a:lvl6pPr>
    <a:lvl7pPr marL="3901928" algn="l" defTabSz="1300643" rtl="0" eaLnBrk="1" latinLnBrk="0" hangingPunct="1">
      <a:defRPr sz="2560" kern="1200">
        <a:solidFill>
          <a:schemeClr val="tx1"/>
        </a:solidFill>
        <a:latin typeface="+mn-lt"/>
        <a:ea typeface="+mn-ea"/>
        <a:cs typeface="+mn-cs"/>
      </a:defRPr>
    </a:lvl7pPr>
    <a:lvl8pPr marL="4552249" algn="l" defTabSz="1300643" rtl="0" eaLnBrk="1" latinLnBrk="0" hangingPunct="1">
      <a:defRPr sz="2560" kern="1200">
        <a:solidFill>
          <a:schemeClr val="tx1"/>
        </a:solidFill>
        <a:latin typeface="+mn-lt"/>
        <a:ea typeface="+mn-ea"/>
        <a:cs typeface="+mn-cs"/>
      </a:defRPr>
    </a:lvl8pPr>
    <a:lvl9pPr marL="5202570" algn="l" defTabSz="1300643"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F0DDD49-8066-4352-B6B5-FC1A8E5854EA}">
  <a:tblStyle styleId="{5F0DDD49-8066-4352-B6B5-FC1A8E5854EA}" styleName="Oslo Met tabellstil">
    <a:wholeTbl>
      <a:tcTxStyle>
        <a:fontRef idx="minor">
          <a:prstClr val="black"/>
        </a:fontRef>
        <a:schemeClr val="dk1"/>
      </a:tcTxStyle>
      <a:tcStyle>
        <a:tcBdr>
          <a:left>
            <a:ln w="0" cmpd="sng">
              <a:solidFill>
                <a:schemeClr val="lt1"/>
              </a:solidFill>
            </a:ln>
          </a:left>
          <a:right>
            <a:ln w="0" cmpd="sng">
              <a:solidFill>
                <a:schemeClr val="lt1"/>
              </a:solidFill>
            </a:ln>
          </a:right>
          <a:top>
            <a:ln w="6350" cmpd="sng">
              <a:solidFill>
                <a:srgbClr val="D7D7D7"/>
              </a:solidFill>
            </a:ln>
          </a:top>
          <a:bottom>
            <a:ln w="6350" cmpd="sng">
              <a:solidFill>
                <a:srgbClr val="D7D7D7"/>
              </a:solidFill>
            </a:ln>
          </a:bottom>
          <a:insideH>
            <a:ln w="6350" cmpd="sng">
              <a:solidFill>
                <a:srgbClr val="D7D7D7"/>
              </a:solidFill>
            </a:ln>
          </a:insideH>
          <a:insideV>
            <a:ln w="0" cmpd="sng">
              <a:solidFill>
                <a:schemeClr val="lt1"/>
              </a:solidFill>
            </a:ln>
          </a:insideV>
        </a:tcBdr>
        <a:fill>
          <a:solidFill>
            <a:schemeClr val="lt1"/>
          </a:solidFill>
        </a:fill>
      </a:tcStyle>
    </a:wholeTbl>
    <a:band1H>
      <a:tcStyle>
        <a:tcBdr/>
      </a:tcStyle>
    </a:band1H>
    <a:band2H>
      <a:tcStyle>
        <a:tcBdr/>
      </a:tcStyle>
    </a:band2H>
    <a:band1V>
      <a:tcStyle>
        <a:tcBdr/>
      </a:tcStyle>
    </a:band1V>
    <a:band2V>
      <a:tcStyle>
        <a:tcBdr/>
      </a:tcStyle>
    </a:band2V>
    <a:lastCol>
      <a:tcTxStyle b="on">
        <a:fontRef idx="minor">
          <a:prstClr val="black"/>
        </a:fontRef>
        <a:schemeClr val="dk1"/>
      </a:tcTxStyle>
      <a:tcStyle>
        <a:tcBdr/>
        <a:fill>
          <a:solidFill>
            <a:schemeClr val="lt1"/>
          </a:solidFill>
        </a:fill>
      </a:tcStyle>
    </a:lastCol>
    <a:firstCol>
      <a:tcTxStyle b="on">
        <a:fontRef idx="minor">
          <a:prstClr val="black"/>
        </a:fontRef>
        <a:schemeClr val="dk1"/>
      </a:tcTxStyle>
      <a:tcStyle>
        <a:tcBdr/>
        <a:fill>
          <a:solidFill>
            <a:schemeClr val="lt1"/>
          </a:solidFill>
        </a:fill>
      </a:tcStyle>
    </a:firstCol>
    <a:lastRow>
      <a:tcTxStyle b="on">
        <a:fontRef idx="minor">
          <a:prstClr val="black"/>
        </a:fontRef>
        <a:schemeClr val="dk1"/>
      </a:tcTxStyle>
      <a:tcStyle>
        <a:tcBdr>
          <a:top>
            <a:ln w="19050" cmpd="sng">
              <a:solidFill>
                <a:schemeClr val="accent1"/>
              </a:solidFill>
            </a:ln>
          </a:top>
          <a:bottom>
            <a:ln w="19050" cmpd="sng">
              <a:solidFill>
                <a:schemeClr val="accent1"/>
              </a:solidFill>
            </a:ln>
          </a:bottom>
        </a:tcBdr>
        <a:fill>
          <a:noFill/>
        </a:fill>
      </a:tcStyle>
    </a:lastRow>
    <a:firstRow>
      <a:tcTxStyle b="on">
        <a:fontRef idx="minor">
          <a:prstClr val="black"/>
        </a:fontRef>
        <a:schemeClr val="dk1"/>
      </a:tcTxStyle>
      <a:tcStyle>
        <a:tcBdr>
          <a:bottom>
            <a:ln w="19050" cmpd="sng">
              <a:solidFill>
                <a:schemeClr val="accent1"/>
              </a:solidFill>
            </a:ln>
          </a:bottom>
        </a:tcBdr>
        <a:fill>
          <a:noFill/>
        </a:fill>
      </a:tcStyle>
    </a:firstRow>
  </a:tblStyle>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ys stil 1 – uthev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62" autoAdjust="0"/>
    <p:restoredTop sz="76633" autoAdjust="0"/>
  </p:normalViewPr>
  <p:slideViewPr>
    <p:cSldViewPr snapToGrid="0">
      <p:cViewPr varScale="1">
        <p:scale>
          <a:sx n="62" d="100"/>
          <a:sy n="62" d="100"/>
        </p:scale>
        <p:origin x="1866" y="7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BB7B040-7AAC-4A31-805D-A772300221D6}" type="datetimeFigureOut">
              <a:rPr lang="en-US" smtClean="0"/>
              <a:t>11/11/2022</a:t>
            </a:fld>
            <a:endParaRPr lang="en-US"/>
          </a:p>
        </p:txBody>
      </p:sp>
      <p:sp>
        <p:nvSpPr>
          <p:cNvPr id="4" name="Plassholder for lysbilde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1C6333F-E368-4746-A020-FE91A90E005B}" type="slidenum">
              <a:rPr lang="en-US" smtClean="0"/>
              <a:t>‹#›</a:t>
            </a:fld>
            <a:endParaRPr lang="en-US"/>
          </a:p>
        </p:txBody>
      </p:sp>
    </p:spTree>
    <p:extLst>
      <p:ext uri="{BB962C8B-B14F-4D97-AF65-F5344CB8AC3E}">
        <p14:creationId xmlns:p14="http://schemas.microsoft.com/office/powerpoint/2010/main" val="1894998186"/>
      </p:ext>
    </p:extLst>
  </p:cSld>
  <p:clrMap bg1="lt1" tx1="dk1" bg2="lt2" tx2="dk2" accent1="accent1" accent2="accent2" accent3="accent3" accent4="accent4" accent5="accent5" accent6="accent6" hlink="hlink" folHlink="folHlink"/>
  <p:notesStyle>
    <a:lvl1pPr marL="0" algn="l" defTabSz="1300643" rtl="0" eaLnBrk="1" latinLnBrk="0" hangingPunct="1">
      <a:defRPr sz="1707" kern="1200">
        <a:solidFill>
          <a:schemeClr val="tx1"/>
        </a:solidFill>
        <a:latin typeface="+mn-lt"/>
        <a:ea typeface="+mn-ea"/>
        <a:cs typeface="+mn-cs"/>
      </a:defRPr>
    </a:lvl1pPr>
    <a:lvl2pPr marL="650321" algn="l" defTabSz="1300643" rtl="0" eaLnBrk="1" latinLnBrk="0" hangingPunct="1">
      <a:defRPr sz="1707" kern="1200">
        <a:solidFill>
          <a:schemeClr val="tx1"/>
        </a:solidFill>
        <a:latin typeface="+mn-lt"/>
        <a:ea typeface="+mn-ea"/>
        <a:cs typeface="+mn-cs"/>
      </a:defRPr>
    </a:lvl2pPr>
    <a:lvl3pPr marL="1300643" algn="l" defTabSz="1300643" rtl="0" eaLnBrk="1" latinLnBrk="0" hangingPunct="1">
      <a:defRPr sz="1707" kern="1200">
        <a:solidFill>
          <a:schemeClr val="tx1"/>
        </a:solidFill>
        <a:latin typeface="+mn-lt"/>
        <a:ea typeface="+mn-ea"/>
        <a:cs typeface="+mn-cs"/>
      </a:defRPr>
    </a:lvl3pPr>
    <a:lvl4pPr marL="1950964" algn="l" defTabSz="1300643" rtl="0" eaLnBrk="1" latinLnBrk="0" hangingPunct="1">
      <a:defRPr sz="1707" kern="1200">
        <a:solidFill>
          <a:schemeClr val="tx1"/>
        </a:solidFill>
        <a:latin typeface="+mn-lt"/>
        <a:ea typeface="+mn-ea"/>
        <a:cs typeface="+mn-cs"/>
      </a:defRPr>
    </a:lvl4pPr>
    <a:lvl5pPr marL="2601285" algn="l" defTabSz="1300643" rtl="0" eaLnBrk="1" latinLnBrk="0" hangingPunct="1">
      <a:defRPr sz="1707" kern="1200">
        <a:solidFill>
          <a:schemeClr val="tx1"/>
        </a:solidFill>
        <a:latin typeface="+mn-lt"/>
        <a:ea typeface="+mn-ea"/>
        <a:cs typeface="+mn-cs"/>
      </a:defRPr>
    </a:lvl5pPr>
    <a:lvl6pPr marL="3251606" algn="l" defTabSz="1300643" rtl="0" eaLnBrk="1" latinLnBrk="0" hangingPunct="1">
      <a:defRPr sz="1707" kern="1200">
        <a:solidFill>
          <a:schemeClr val="tx1"/>
        </a:solidFill>
        <a:latin typeface="+mn-lt"/>
        <a:ea typeface="+mn-ea"/>
        <a:cs typeface="+mn-cs"/>
      </a:defRPr>
    </a:lvl6pPr>
    <a:lvl7pPr marL="3901928" algn="l" defTabSz="1300643" rtl="0" eaLnBrk="1" latinLnBrk="0" hangingPunct="1">
      <a:defRPr sz="1707" kern="1200">
        <a:solidFill>
          <a:schemeClr val="tx1"/>
        </a:solidFill>
        <a:latin typeface="+mn-lt"/>
        <a:ea typeface="+mn-ea"/>
        <a:cs typeface="+mn-cs"/>
      </a:defRPr>
    </a:lvl7pPr>
    <a:lvl8pPr marL="4552249" algn="l" defTabSz="1300643" rtl="0" eaLnBrk="1" latinLnBrk="0" hangingPunct="1">
      <a:defRPr sz="1707" kern="1200">
        <a:solidFill>
          <a:schemeClr val="tx1"/>
        </a:solidFill>
        <a:latin typeface="+mn-lt"/>
        <a:ea typeface="+mn-ea"/>
        <a:cs typeface="+mn-cs"/>
      </a:defRPr>
    </a:lvl8pPr>
    <a:lvl9pPr marL="5202570" algn="l" defTabSz="1300643" rtl="0" eaLnBrk="1" latinLnBrk="0" hangingPunct="1">
      <a:defRPr sz="17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dirty="0"/>
              <a:t>Tusen takk for invitasjonen!</a:t>
            </a:r>
          </a:p>
          <a:p>
            <a:r>
              <a:rPr lang="nb-NO" sz="1100" dirty="0"/>
              <a:t>Mitt</a:t>
            </a:r>
            <a:r>
              <a:rPr lang="nb-NO" sz="1100" baseline="0" dirty="0"/>
              <a:t> navn er Vibeke Horn og jeg er programansvarlig for kultur og mangfold ved OsloMet</a:t>
            </a:r>
          </a:p>
          <a:p>
            <a:r>
              <a:rPr lang="nb-NO" sz="1100" baseline="0" dirty="0"/>
              <a:t>Og medlem av feil forbund skjønner jeg, Samfunnsviterne. Ikke den største og ledende </a:t>
            </a:r>
            <a:r>
              <a:rPr lang="nb-NO" sz="1100" baseline="0" dirty="0" err="1"/>
              <a:t>fagorganisajonen</a:t>
            </a:r>
            <a:r>
              <a:rPr lang="nb-NO" sz="1100" baseline="0" dirty="0"/>
              <a:t> ved OsloMet.</a:t>
            </a:r>
            <a:endParaRPr lang="nb-NO" sz="1100" dirty="0"/>
          </a:p>
        </p:txBody>
      </p:sp>
      <p:sp>
        <p:nvSpPr>
          <p:cNvPr id="4" name="Plassholder for lysbildenummer 3"/>
          <p:cNvSpPr>
            <a:spLocks noGrp="1"/>
          </p:cNvSpPr>
          <p:nvPr>
            <p:ph type="sldNum" sz="quarter" idx="10"/>
          </p:nvPr>
        </p:nvSpPr>
        <p:spPr/>
        <p:txBody>
          <a:bodyPr/>
          <a:lstStyle/>
          <a:p>
            <a:fld id="{61C6333F-E368-4746-A020-FE91A90E005B}" type="slidenum">
              <a:rPr lang="en-US" smtClean="0"/>
              <a:t>1</a:t>
            </a:fld>
            <a:endParaRPr lang="en-US"/>
          </a:p>
        </p:txBody>
      </p:sp>
    </p:spTree>
    <p:extLst>
      <p:ext uri="{BB962C8B-B14F-4D97-AF65-F5344CB8AC3E}">
        <p14:creationId xmlns:p14="http://schemas.microsoft.com/office/powerpoint/2010/main" val="1193276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kern="1200" baseline="30000" dirty="0">
                <a:solidFill>
                  <a:schemeClr val="tx1"/>
                </a:solidFill>
                <a:effectLst/>
                <a:latin typeface="+mn-lt"/>
                <a:ea typeface="+mn-ea"/>
                <a:cs typeface="+mn-cs"/>
              </a:rPr>
              <a:t>Offentlige myndigheter er pålagt å jobbe aktivt, målrettet og planmessig for å fremme likestilling og hindre diskriminering på grunn av kjønn, etnisitet og nedsatt funksjonsevne (aktivitetsplikten). Videre trådte Lov om forbud mot diskriminering på grunn av seksuell orientering, kjønnsidentitet eller kjønnsuttrykk i kraft 1. januar 2014. Offentlige virksomheter skal også arbeide aktivt og målrettet for å fremme universell utforming (UU). Rapporteringsplikten ivaretas gjennom </a:t>
            </a:r>
            <a:r>
              <a:rPr lang="nb-NO" sz="1100" b="0" kern="1200" baseline="30000" dirty="0" err="1">
                <a:solidFill>
                  <a:schemeClr val="tx1"/>
                </a:solidFill>
                <a:effectLst/>
                <a:latin typeface="+mn-lt"/>
                <a:ea typeface="+mn-ea"/>
                <a:cs typeface="+mn-cs"/>
              </a:rPr>
              <a:t>HiOAs</a:t>
            </a:r>
            <a:r>
              <a:rPr lang="nb-NO" sz="1100" b="0" kern="1200" baseline="30000" dirty="0">
                <a:solidFill>
                  <a:schemeClr val="tx1"/>
                </a:solidFill>
                <a:effectLst/>
                <a:latin typeface="+mn-lt"/>
                <a:ea typeface="+mn-ea"/>
                <a:cs typeface="+mn-cs"/>
              </a:rPr>
              <a:t> årsrapport. Aktivitets- og rapporteringspliktene er forankret i Likestillingsloven, Diskrimineringsloven og Diskriminerings- og tilgjengelighetsloven.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kern="1200" baseline="30000" dirty="0">
              <a:solidFill>
                <a:schemeClr val="tx1"/>
              </a:solidFill>
              <a:effectLst/>
              <a:latin typeface="+mn-lt"/>
              <a:ea typeface="+mn-ea"/>
              <a:cs typeface="+mn-cs"/>
            </a:endParaRPr>
          </a:p>
          <a:p>
            <a:r>
              <a:rPr lang="nb-NO" sz="1100" b="0" kern="1200" dirty="0">
                <a:solidFill>
                  <a:schemeClr val="tx1"/>
                </a:solidFill>
                <a:effectLst/>
                <a:latin typeface="+mn-lt"/>
                <a:ea typeface="+mn-ea"/>
                <a:cs typeface="+mn-cs"/>
              </a:rPr>
              <a:t>Personer med innvandrerbakgrunn inkluderer </a:t>
            </a:r>
            <a:r>
              <a:rPr lang="nb-NO" sz="1100" b="0" i="1" kern="1200" dirty="0">
                <a:solidFill>
                  <a:schemeClr val="tx1"/>
                </a:solidFill>
                <a:effectLst/>
                <a:latin typeface="+mn-lt"/>
                <a:ea typeface="+mn-ea"/>
                <a:cs typeface="+mn-cs"/>
              </a:rPr>
              <a:t>både</a:t>
            </a:r>
            <a:r>
              <a:rPr lang="nb-NO" sz="1100" b="0" kern="1200" dirty="0">
                <a:solidFill>
                  <a:schemeClr val="tx1"/>
                </a:solidFill>
                <a:effectLst/>
                <a:latin typeface="+mn-lt"/>
                <a:ea typeface="+mn-ea"/>
                <a:cs typeface="+mn-cs"/>
              </a:rPr>
              <a:t> «innvandrere», personer med to utenlandskfødte foreldre som selv har innvandret, </a:t>
            </a:r>
            <a:r>
              <a:rPr lang="nb-NO" sz="1100" b="0" i="1" kern="1200" dirty="0">
                <a:solidFill>
                  <a:schemeClr val="tx1"/>
                </a:solidFill>
                <a:effectLst/>
                <a:latin typeface="+mn-lt"/>
                <a:ea typeface="+mn-ea"/>
                <a:cs typeface="+mn-cs"/>
              </a:rPr>
              <a:t>og</a:t>
            </a:r>
            <a:r>
              <a:rPr lang="nb-NO" sz="1100" b="0" kern="1200" dirty="0">
                <a:solidFill>
                  <a:schemeClr val="tx1"/>
                </a:solidFill>
                <a:effectLst/>
                <a:latin typeface="+mn-lt"/>
                <a:ea typeface="+mn-ea"/>
                <a:cs typeface="+mn-cs"/>
              </a:rPr>
              <a:t> «norskfødte med innvandrerforeldrene», det vil si personer som er født og oppvokst i Norge med to utenlandskfødte foreldre. Det er særlig personer med ikke-vestlig bakgrunn som kan møte på utfordringer knyttet til etnisitet. HiOA har derfor et særlig ansvar for studenter og ansatte innenfor denne gruppen. Fakultet for helsefag (HF) har i arbeidet med denne planen påpekt at økningen av innvandrere utenfor EØS bør vies et særskilt fokus. Er dette en gruppe som har ekstra behov for språkopplæring? Hvilken formell kompetanse har de fra sitt opprinnelsesland og kan HiOA lette overgangen til arbeidslivet ved å tilby komplementerende utdanninger? Dette er spørsmål som det foreslås at adresseres i lokale, fakultetsvise handlingsplaner ut fra en felles mal utarbeidet av sentral HR. De lokale handlingsplanene bør være koblet på den fakultetsovergripende institusjonsplanen.  </a:t>
            </a:r>
          </a:p>
          <a:p>
            <a:r>
              <a:rPr lang="nb-NO" sz="1100" b="0" kern="1200" dirty="0">
                <a:solidFill>
                  <a:schemeClr val="tx1"/>
                </a:solidFill>
                <a:effectLst/>
                <a:latin typeface="+mn-lt"/>
                <a:ea typeface="+mn-ea"/>
                <a:cs typeface="+mn-cs"/>
              </a:rPr>
              <a:t> </a:t>
            </a:r>
          </a:p>
          <a:p>
            <a:r>
              <a:rPr lang="nb-NO" sz="1100" b="0" kern="1200" dirty="0">
                <a:solidFill>
                  <a:schemeClr val="tx1"/>
                </a:solidFill>
                <a:effectLst/>
                <a:latin typeface="+mn-lt"/>
                <a:ea typeface="+mn-ea"/>
                <a:cs typeface="+mn-cs"/>
              </a:rPr>
              <a:t>NIFU-statistikken skiller ikke mellom innvandrere eller etterkommere etter innvandrere som har tatt hele utdanningsløpet sitt i Norge og internasjonalt rekrutterte. Denne siste gruppen er voksende ved HiOA, blant annet som en del av høgskolens internasjonaliseringsstrategi og universitetsambisjon. </a:t>
            </a:r>
          </a:p>
          <a:p>
            <a:endParaRPr lang="nb-NO" sz="11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kern="1200" dirty="0">
                <a:solidFill>
                  <a:schemeClr val="tx1"/>
                </a:solidFill>
                <a:effectLst/>
                <a:latin typeface="+mn-lt"/>
                <a:ea typeface="+mn-ea"/>
                <a:cs typeface="+mn-cs"/>
              </a:rPr>
              <a:t>Kravene knyttet til UU av IKT i opplærings- og utdanningssektoren vil bli skjerpet fremover. Regjeringen vil endre regelverket slik at UU av IKT vil bli et krav. Regjeringens beslutning betyr at eksisterende IKT-løsninger i opplærings- og utdanningssektoren må bli universelt utformet innen 1. januar 2021. HiOA huser Norges fremste fagmiljø innen UU av IKT ved institutt for IKT ved TKD. Fagmiljøet kan og bør være en ressurs i arbeidet med å sørge for at HiOA oppfyller lovens krav innen 2021.</a:t>
            </a:r>
          </a:p>
          <a:p>
            <a:endParaRPr lang="nb-NO" sz="11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dirty="0">
              <a:latin typeface="+mn-lt"/>
            </a:endParaRPr>
          </a:p>
          <a:p>
            <a:endParaRPr lang="nb-NO" sz="1100" b="0" dirty="0">
              <a:latin typeface="+mn-lt"/>
            </a:endParaRPr>
          </a:p>
        </p:txBody>
      </p:sp>
      <p:sp>
        <p:nvSpPr>
          <p:cNvPr id="4" name="Slide Number Placeholder 3"/>
          <p:cNvSpPr>
            <a:spLocks noGrp="1"/>
          </p:cNvSpPr>
          <p:nvPr>
            <p:ph type="sldNum" sz="quarter" idx="10"/>
          </p:nvPr>
        </p:nvSpPr>
        <p:spPr/>
        <p:txBody>
          <a:bodyPr/>
          <a:lstStyle/>
          <a:p>
            <a:fld id="{FFC6FDDE-A80B-4E55-BD47-F57E3EA8197B}" type="slidenum">
              <a:rPr lang="nb-NO" smtClean="0"/>
              <a:t>10</a:t>
            </a:fld>
            <a:endParaRPr lang="nb-NO"/>
          </a:p>
        </p:txBody>
      </p:sp>
    </p:spTree>
    <p:extLst>
      <p:ext uri="{BB962C8B-B14F-4D97-AF65-F5344CB8AC3E}">
        <p14:creationId xmlns:p14="http://schemas.microsoft.com/office/powerpoint/2010/main" val="4116360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61C6333F-E368-4746-A020-FE91A90E005B}" type="slidenum">
              <a:rPr lang="en-US" smtClean="0"/>
              <a:t>11</a:t>
            </a:fld>
            <a:endParaRPr lang="en-US"/>
          </a:p>
        </p:txBody>
      </p:sp>
    </p:spTree>
    <p:extLst>
      <p:ext uri="{BB962C8B-B14F-4D97-AF65-F5344CB8AC3E}">
        <p14:creationId xmlns:p14="http://schemas.microsoft.com/office/powerpoint/2010/main" val="1191845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Walking</a:t>
            </a:r>
            <a:r>
              <a:rPr lang="nb-NO" dirty="0"/>
              <a:t> </a:t>
            </a:r>
            <a:r>
              <a:rPr lang="nb-NO" dirty="0" err="1"/>
              <a:t>the</a:t>
            </a:r>
            <a:r>
              <a:rPr lang="nb-NO" dirty="0"/>
              <a:t> talk</a:t>
            </a:r>
          </a:p>
        </p:txBody>
      </p:sp>
      <p:sp>
        <p:nvSpPr>
          <p:cNvPr id="4" name="Plassholder for lysbildenummer 3"/>
          <p:cNvSpPr>
            <a:spLocks noGrp="1"/>
          </p:cNvSpPr>
          <p:nvPr>
            <p:ph type="sldNum" sz="quarter" idx="10"/>
          </p:nvPr>
        </p:nvSpPr>
        <p:spPr/>
        <p:txBody>
          <a:bodyPr/>
          <a:lstStyle/>
          <a:p>
            <a:fld id="{61C6333F-E368-4746-A020-FE91A90E005B}" type="slidenum">
              <a:rPr lang="en-US" smtClean="0"/>
              <a:t>12</a:t>
            </a:fld>
            <a:endParaRPr lang="en-US"/>
          </a:p>
        </p:txBody>
      </p:sp>
    </p:spTree>
    <p:extLst>
      <p:ext uri="{BB962C8B-B14F-4D97-AF65-F5344CB8AC3E}">
        <p14:creationId xmlns:p14="http://schemas.microsoft.com/office/powerpoint/2010/main" val="1570031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300643" rtl="0" eaLnBrk="1" fontAlgn="auto" latinLnBrk="0" hangingPunct="1">
              <a:lnSpc>
                <a:spcPct val="100000"/>
              </a:lnSpc>
              <a:spcBef>
                <a:spcPts val="0"/>
              </a:spcBef>
              <a:spcAft>
                <a:spcPts val="0"/>
              </a:spcAft>
              <a:buClrTx/>
              <a:buSzTx/>
              <a:buFontTx/>
              <a:buNone/>
              <a:tabLst/>
              <a:defRPr/>
            </a:pPr>
            <a:r>
              <a:rPr lang="nb-NO" sz="1100" dirty="0">
                <a:latin typeface="+mn-lt"/>
              </a:rPr>
              <a:t>Slutte der vi begynte. </a:t>
            </a:r>
          </a:p>
          <a:p>
            <a:pPr marL="0" marR="0" lvl="0" indent="0" algn="l" defTabSz="1300643" rtl="0" eaLnBrk="1" fontAlgn="auto" latinLnBrk="0" hangingPunct="1">
              <a:lnSpc>
                <a:spcPct val="100000"/>
              </a:lnSpc>
              <a:spcBef>
                <a:spcPts val="0"/>
              </a:spcBef>
              <a:spcAft>
                <a:spcPts val="0"/>
              </a:spcAft>
              <a:buClrTx/>
              <a:buSzTx/>
              <a:buFontTx/>
              <a:buNone/>
              <a:tabLst/>
              <a:defRPr/>
            </a:pPr>
            <a:endParaRPr lang="nb-NO" sz="1100" dirty="0">
              <a:latin typeface="+mn-lt"/>
            </a:endParaRPr>
          </a:p>
          <a:p>
            <a:pPr marL="0" marR="0" lvl="0" indent="0" algn="l" defTabSz="1300643" rtl="0" eaLnBrk="1" fontAlgn="auto" latinLnBrk="0" hangingPunct="1">
              <a:lnSpc>
                <a:spcPct val="100000"/>
              </a:lnSpc>
              <a:spcBef>
                <a:spcPts val="0"/>
              </a:spcBef>
              <a:spcAft>
                <a:spcPts val="0"/>
              </a:spcAft>
              <a:buClrTx/>
              <a:buSzTx/>
              <a:buFontTx/>
              <a:buNone/>
              <a:tabLst/>
              <a:defRPr/>
            </a:pPr>
            <a:r>
              <a:rPr lang="nb-NO" sz="1100" dirty="0">
                <a:latin typeface="+mn-lt"/>
              </a:rPr>
              <a:t>Når vi ser en person vi oppfatter som mann, forventer vi for eksempel som regel at han har et navn som gjenspeiler dette. Vi forventer kanskje dessuten at han jobber i privat sektor eller i et mannsdominert yrke, at han er gift med en kvinne og at han liker å se fotball. Disse forventningene er basert på erfaringer vi har gjort oss gjennom livet.</a:t>
            </a:r>
          </a:p>
          <a:p>
            <a:endParaRPr lang="nb-NO" sz="1100" b="0" i="0" u="none" strike="noStrike" kern="1200" dirty="0">
              <a:solidFill>
                <a:schemeClr val="tx1"/>
              </a:solidFill>
              <a:effectLst/>
              <a:latin typeface="+mn-lt"/>
              <a:ea typeface="+mn-ea"/>
              <a:cs typeface="+mn-cs"/>
            </a:endParaRPr>
          </a:p>
          <a:p>
            <a:r>
              <a:rPr lang="nb-NO" sz="1100" b="0" i="0" u="none" strike="noStrike" kern="1200" dirty="0">
                <a:solidFill>
                  <a:schemeClr val="tx1"/>
                </a:solidFill>
                <a:effectLst/>
                <a:latin typeface="+mn-lt"/>
                <a:ea typeface="+mn-ea"/>
                <a:cs typeface="+mn-cs"/>
              </a:rPr>
              <a:t>formes fordommene våre av «mange av de samme verktøyene som hjelper hjernen vår til å finne ut av hva som er bra og hva som er dårlig.» </a:t>
            </a:r>
            <a:r>
              <a:rPr lang="nb-NO" sz="1100" b="0" i="0" u="none" strike="noStrike" kern="1200" dirty="0" err="1">
                <a:solidFill>
                  <a:schemeClr val="tx1"/>
                </a:solidFill>
                <a:effectLst/>
                <a:latin typeface="+mn-lt"/>
                <a:ea typeface="+mn-ea"/>
                <a:cs typeface="+mn-cs"/>
              </a:rPr>
              <a:t>Evolusjonsmessig</a:t>
            </a:r>
            <a:r>
              <a:rPr lang="nb-NO" sz="1100" b="0" i="0" u="none" strike="noStrike" kern="1200" dirty="0">
                <a:solidFill>
                  <a:schemeClr val="tx1"/>
                </a:solidFill>
                <a:effectLst/>
                <a:latin typeface="+mn-lt"/>
                <a:ea typeface="+mn-ea"/>
                <a:cs typeface="+mn-cs"/>
              </a:rPr>
              <a:t> sett er det praktisk å raskt kunne kvalifisere en grizzlybjørn som farlig. Problemene oppstår når hjernen bruker lignende prosesser til å forme negative syn på menneskegrupper. Men her er de gode nyhetene:</a:t>
            </a:r>
          </a:p>
          <a:p>
            <a:r>
              <a:rPr lang="nb-NO" sz="1100" b="0" i="0" u="none" strike="noStrike" kern="1200" dirty="0">
                <a:solidFill>
                  <a:schemeClr val="tx1"/>
                </a:solidFill>
                <a:effectLst/>
                <a:latin typeface="+mn-lt"/>
                <a:ea typeface="+mn-ea"/>
                <a:cs typeface="+mn-cs"/>
              </a:rPr>
              <a:t>Forskning tyder på at når vi forstår disse psykologiske mekanismene som fører til fordommer, vil vi kanskje kunne trene hjernene våre til gå i den andre retningen.</a:t>
            </a:r>
          </a:p>
          <a:p>
            <a:r>
              <a:rPr lang="nb-NO" sz="1100" b="0" i="0" u="none" strike="noStrike" kern="1200" dirty="0">
                <a:solidFill>
                  <a:schemeClr val="tx1"/>
                </a:solidFill>
                <a:effectLst/>
                <a:latin typeface="+mn-lt"/>
                <a:ea typeface="+mn-ea"/>
                <a:cs typeface="+mn-cs"/>
              </a:rPr>
              <a:t>Hund, katt, varm, kald. Svart, hvit. Mann, kvinne. Vi kategoriserer hele tiden. Det må vi. Å kategorisere alt fra møbler til dyr til konsepter inn i forskjellige mapper i hjernene våre er noe som skjer automatisk, og det hjelper oss å fungere.</a:t>
            </a:r>
          </a:p>
          <a:p>
            <a:r>
              <a:rPr lang="nb-NO" sz="1100" b="0" i="0" u="none" strike="noStrike" kern="1200" dirty="0">
                <a:solidFill>
                  <a:schemeClr val="tx1"/>
                </a:solidFill>
                <a:effectLst/>
                <a:latin typeface="+mn-lt"/>
                <a:ea typeface="+mn-ea"/>
                <a:cs typeface="+mn-cs"/>
              </a:rPr>
              <a:t>Kategoriseringen har faktisk en evolusjonær hensikt: Å anta at all sopp er giftig eller at alle løver vil spise deg, er en veldig effektiv måte å takle omgivelsene på. Glem det å være nyansert når det kommer til ikke-giftige sopp og tilfeldigvis mette løver – å være skråsikker holder deg trygg.</a:t>
            </a:r>
          </a:p>
          <a:p>
            <a:r>
              <a:rPr lang="nb-NO" sz="1100" b="0" i="0" u="none" strike="noStrike" kern="1200" dirty="0">
                <a:solidFill>
                  <a:schemeClr val="tx1"/>
                </a:solidFill>
                <a:effectLst/>
                <a:latin typeface="+mn-lt"/>
                <a:ea typeface="+mn-ea"/>
                <a:cs typeface="+mn-cs"/>
              </a:rPr>
              <a:t>Men en bestemt måte å kategorisere på kan være unøyaktig, og de falske kategoriene kan føre til fordommer og stereotyp tankegang. Mye psykologisk forskning på forutinntatthet har fokusert på hvordan folk «</a:t>
            </a:r>
            <a:r>
              <a:rPr lang="nb-NO" sz="1100" b="0" i="0" u="none" strike="noStrike" kern="1200" dirty="0" err="1">
                <a:solidFill>
                  <a:schemeClr val="tx1"/>
                </a:solidFill>
                <a:effectLst/>
                <a:latin typeface="+mn-lt"/>
                <a:ea typeface="+mn-ea"/>
                <a:cs typeface="+mn-cs"/>
              </a:rPr>
              <a:t>essensialiserer</a:t>
            </a:r>
            <a:r>
              <a:rPr lang="nb-NO" sz="1100" b="0" i="0" u="none" strike="noStrike" kern="1200" dirty="0">
                <a:solidFill>
                  <a:schemeClr val="tx1"/>
                </a:solidFill>
                <a:effectLst/>
                <a:latin typeface="+mn-lt"/>
                <a:ea typeface="+mn-ea"/>
                <a:cs typeface="+mn-cs"/>
              </a:rPr>
              <a:t>» visse kategorier. Det vil si at folk antar at disse kategoriene har en underliggende natur som innebærer iboende og uforanderlige egenskaper. På samme måte som med de bredere kategoriseringsmekanismene, dukker en essensiell kognitiv «stil» opp veldig tidlig i utviklingen vår og kan til en viss grad være genetisk programmert. Psykolog Susan </a:t>
            </a:r>
            <a:r>
              <a:rPr lang="nb-NO" sz="1100" b="0" i="0" u="none" strike="noStrike" kern="1200" dirty="0" err="1">
                <a:solidFill>
                  <a:schemeClr val="tx1"/>
                </a:solidFill>
                <a:effectLst/>
                <a:latin typeface="+mn-lt"/>
                <a:ea typeface="+mn-ea"/>
                <a:cs typeface="+mn-cs"/>
              </a:rPr>
              <a:t>Gelman</a:t>
            </a:r>
            <a:r>
              <a:rPr lang="nb-NO" sz="1100" b="0" i="0" u="none" strike="noStrike" kern="1200" dirty="0">
                <a:solidFill>
                  <a:schemeClr val="tx1"/>
                </a:solidFill>
                <a:effectLst/>
                <a:latin typeface="+mn-lt"/>
                <a:ea typeface="+mn-ea"/>
                <a:cs typeface="+mn-cs"/>
              </a:rPr>
              <a:t> fra </a:t>
            </a:r>
            <a:r>
              <a:rPr lang="nb-NO" sz="1100" b="0" i="0" u="none" strike="noStrike" kern="1200" dirty="0" err="1">
                <a:solidFill>
                  <a:schemeClr val="tx1"/>
                </a:solidFill>
                <a:effectLst/>
                <a:latin typeface="+mn-lt"/>
                <a:ea typeface="+mn-ea"/>
                <a:cs typeface="+mn-cs"/>
              </a:rPr>
              <a:t>University</a:t>
            </a:r>
            <a:r>
              <a:rPr lang="nb-NO" sz="1100" b="0" i="0" u="none" strike="noStrike" kern="1200" dirty="0">
                <a:solidFill>
                  <a:schemeClr val="tx1"/>
                </a:solidFill>
                <a:effectLst/>
                <a:latin typeface="+mn-lt"/>
                <a:ea typeface="+mn-ea"/>
                <a:cs typeface="+mn-cs"/>
              </a:rPr>
              <a:t> </a:t>
            </a:r>
            <a:r>
              <a:rPr lang="nb-NO" sz="1100" b="0" i="0" u="none" strike="noStrike" kern="1200" dirty="0" err="1">
                <a:solidFill>
                  <a:schemeClr val="tx1"/>
                </a:solidFill>
                <a:effectLst/>
                <a:latin typeface="+mn-lt"/>
                <a:ea typeface="+mn-ea"/>
                <a:cs typeface="+mn-cs"/>
              </a:rPr>
              <a:t>of</a:t>
            </a:r>
            <a:r>
              <a:rPr lang="nb-NO" sz="1100" b="0" i="0" u="none" strike="noStrike" kern="1200" dirty="0">
                <a:solidFill>
                  <a:schemeClr val="tx1"/>
                </a:solidFill>
                <a:effectLst/>
                <a:latin typeface="+mn-lt"/>
                <a:ea typeface="+mn-ea"/>
                <a:cs typeface="+mn-cs"/>
              </a:rPr>
              <a:t> Michigan forklarer det på denne måten:</a:t>
            </a:r>
          </a:p>
          <a:p>
            <a:r>
              <a:rPr lang="nb-NO" sz="1100" b="0" i="0" u="none" strike="noStrike" kern="1200" dirty="0">
                <a:solidFill>
                  <a:schemeClr val="tx1"/>
                </a:solidFill>
                <a:effectLst/>
                <a:latin typeface="+mn-lt"/>
                <a:ea typeface="+mn-ea"/>
                <a:cs typeface="+mn-cs"/>
              </a:rPr>
              <a:t>Kategorien «ting som er hvite» er ikke </a:t>
            </a:r>
            <a:r>
              <a:rPr lang="nb-NO" sz="1100" b="0" i="0" u="none" strike="noStrike" kern="1200" dirty="0" err="1">
                <a:solidFill>
                  <a:schemeClr val="tx1"/>
                </a:solidFill>
                <a:effectLst/>
                <a:latin typeface="+mn-lt"/>
                <a:ea typeface="+mn-ea"/>
                <a:cs typeface="+mn-cs"/>
              </a:rPr>
              <a:t>essensialisert</a:t>
            </a:r>
            <a:r>
              <a:rPr lang="nb-NO" sz="1100" b="0" i="0" u="none" strike="noStrike" kern="1200" dirty="0">
                <a:solidFill>
                  <a:schemeClr val="tx1"/>
                </a:solidFill>
                <a:effectLst/>
                <a:latin typeface="+mn-lt"/>
                <a:ea typeface="+mn-ea"/>
                <a:cs typeface="+mn-cs"/>
              </a:rPr>
              <a:t>. Den inneholder enkelt og greit alt som tilfeldigvis deler egenskapen «hvit»: biler, maling, papir, osv. Det er ikke noe underliggende som forener medlemmene av denne kategorien. Men tenk nå på hvite og svarte mennesker. Som andre menneskelige egenskaper (kjønn, alder og legning, for eksempel), har hudfarge en tendens til å bli sterkt, og feilaktig, </a:t>
            </a:r>
            <a:r>
              <a:rPr lang="nb-NO" sz="1100" b="0" i="0" u="none" strike="noStrike" kern="1200" dirty="0" err="1">
                <a:solidFill>
                  <a:schemeClr val="tx1"/>
                </a:solidFill>
                <a:effectLst/>
                <a:latin typeface="+mn-lt"/>
                <a:ea typeface="+mn-ea"/>
                <a:cs typeface="+mn-cs"/>
              </a:rPr>
              <a:t>essensialisert</a:t>
            </a:r>
            <a:r>
              <a:rPr lang="nb-NO" sz="1100" b="0" i="0" u="none" strike="noStrike" kern="1200" dirty="0">
                <a:solidFill>
                  <a:schemeClr val="tx1"/>
                </a:solidFill>
                <a:effectLst/>
                <a:latin typeface="+mn-lt"/>
                <a:ea typeface="+mn-ea"/>
                <a:cs typeface="+mn-cs"/>
              </a:rPr>
              <a:t>. Dette betyr at når du tenker på folk i disse kategoriene, kommer du raskt, eller til og med automatisk, opp med antagelser om deres egenskaper – egenskaper som hjernen din oppfatter som uforanderlige og ofte forankret i biologi. Vanlige stereotypiske oppfatninger når det kommer til kategorien «afroamerikanere» for eksempel, inkluderer «høylytte», «gode dansere» og «gode i sport».</a:t>
            </a:r>
          </a:p>
          <a:p>
            <a:endParaRPr lang="nb-NO" sz="1100" dirty="0">
              <a:latin typeface="+mn-lt"/>
            </a:endParaRPr>
          </a:p>
        </p:txBody>
      </p:sp>
      <p:sp>
        <p:nvSpPr>
          <p:cNvPr id="4" name="Plassholder for lysbildenummer 3"/>
          <p:cNvSpPr>
            <a:spLocks noGrp="1"/>
          </p:cNvSpPr>
          <p:nvPr>
            <p:ph type="sldNum" sz="quarter" idx="10"/>
          </p:nvPr>
        </p:nvSpPr>
        <p:spPr/>
        <p:txBody>
          <a:bodyPr/>
          <a:lstStyle/>
          <a:p>
            <a:fld id="{61C6333F-E368-4746-A020-FE91A90E005B}" type="slidenum">
              <a:rPr lang="en-US" smtClean="0"/>
              <a:t>13</a:t>
            </a:fld>
            <a:endParaRPr lang="en-US"/>
          </a:p>
        </p:txBody>
      </p:sp>
    </p:spTree>
    <p:extLst>
      <p:ext uri="{BB962C8B-B14F-4D97-AF65-F5344CB8AC3E}">
        <p14:creationId xmlns:p14="http://schemas.microsoft.com/office/powerpoint/2010/main" val="23769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61C6333F-E368-4746-A020-FE91A90E005B}" type="slidenum">
              <a:rPr lang="en-US" smtClean="0"/>
              <a:t>14</a:t>
            </a:fld>
            <a:endParaRPr lang="en-US"/>
          </a:p>
        </p:txBody>
      </p:sp>
    </p:spTree>
    <p:extLst>
      <p:ext uri="{BB962C8B-B14F-4D97-AF65-F5344CB8AC3E}">
        <p14:creationId xmlns:p14="http://schemas.microsoft.com/office/powerpoint/2010/main" val="3909815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61C6333F-E368-4746-A020-FE91A90E005B}" type="slidenum">
              <a:rPr lang="en-US" smtClean="0"/>
              <a:t>15</a:t>
            </a:fld>
            <a:endParaRPr lang="en-US"/>
          </a:p>
        </p:txBody>
      </p:sp>
    </p:spTree>
    <p:extLst>
      <p:ext uri="{BB962C8B-B14F-4D97-AF65-F5344CB8AC3E}">
        <p14:creationId xmlns:p14="http://schemas.microsoft.com/office/powerpoint/2010/main" val="1709404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a:t>
            </a:r>
            <a:r>
              <a:rPr lang="nb-NO" dirty="0" err="1"/>
              <a:t>metoo</a:t>
            </a:r>
            <a:r>
              <a:rPr lang="nb-NO" dirty="0"/>
              <a:t> – fortell</a:t>
            </a:r>
            <a:r>
              <a:rPr lang="nb-NO" baseline="0" dirty="0"/>
              <a:t> om arbeidet. Ikke alt som kan </a:t>
            </a:r>
            <a:r>
              <a:rPr lang="nb-NO" baseline="0" dirty="0" err="1"/>
              <a:t>PLANlegges</a:t>
            </a:r>
            <a:r>
              <a:rPr lang="nb-NO" baseline="0"/>
              <a:t>.</a:t>
            </a:r>
            <a:endParaRPr lang="nb-NO"/>
          </a:p>
        </p:txBody>
      </p:sp>
      <p:sp>
        <p:nvSpPr>
          <p:cNvPr id="4" name="Slide Number Placeholder 3"/>
          <p:cNvSpPr>
            <a:spLocks noGrp="1"/>
          </p:cNvSpPr>
          <p:nvPr>
            <p:ph type="sldNum" sz="quarter" idx="10"/>
          </p:nvPr>
        </p:nvSpPr>
        <p:spPr/>
        <p:txBody>
          <a:bodyPr/>
          <a:lstStyle/>
          <a:p>
            <a:fld id="{61C6333F-E368-4746-A020-FE91A90E005B}" type="slidenum">
              <a:rPr lang="en-US" smtClean="0"/>
              <a:t>16</a:t>
            </a:fld>
            <a:endParaRPr lang="en-US"/>
          </a:p>
        </p:txBody>
      </p:sp>
    </p:spTree>
    <p:extLst>
      <p:ext uri="{BB962C8B-B14F-4D97-AF65-F5344CB8AC3E}">
        <p14:creationId xmlns:p14="http://schemas.microsoft.com/office/powerpoint/2010/main" val="319307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61C6333F-E368-4746-A020-FE91A90E005B}" type="slidenum">
              <a:rPr lang="en-US" smtClean="0"/>
              <a:t>17</a:t>
            </a:fld>
            <a:endParaRPr lang="en-US"/>
          </a:p>
        </p:txBody>
      </p:sp>
    </p:spTree>
    <p:extLst>
      <p:ext uri="{BB962C8B-B14F-4D97-AF65-F5344CB8AC3E}">
        <p14:creationId xmlns:p14="http://schemas.microsoft.com/office/powerpoint/2010/main" val="3687409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100" dirty="0"/>
              <a:t>Mangfold, eller mangfoldig,  en</a:t>
            </a:r>
            <a:r>
              <a:rPr lang="nb-NO" sz="1100" baseline="0" dirty="0"/>
              <a:t> av </a:t>
            </a:r>
            <a:r>
              <a:rPr lang="nb-NO" sz="1100" baseline="0" dirty="0" err="1"/>
              <a:t>OsloMets</a:t>
            </a:r>
            <a:r>
              <a:rPr lang="nb-NO" sz="1100" baseline="0" dirty="0"/>
              <a:t> kjerneverdier. </a:t>
            </a:r>
          </a:p>
          <a:p>
            <a:pPr marL="171450" indent="-171450">
              <a:buFontTx/>
              <a:buChar char="-"/>
            </a:pPr>
            <a:r>
              <a:rPr lang="nb-NO" sz="1100" baseline="0" dirty="0"/>
              <a:t>Hva mangfold er – hva som gjerne legges i begrepet</a:t>
            </a:r>
          </a:p>
          <a:p>
            <a:pPr marL="171450" indent="-171450">
              <a:buFontTx/>
              <a:buChar char="-"/>
            </a:pPr>
            <a:r>
              <a:rPr lang="nb-NO" sz="1100" baseline="0" dirty="0"/>
              <a:t>Hvorfor vi må og bør jobbe systematisk med mangfold</a:t>
            </a:r>
          </a:p>
          <a:p>
            <a:pPr marL="171450" indent="-171450">
              <a:buFontTx/>
              <a:buChar char="-"/>
            </a:pPr>
            <a:r>
              <a:rPr lang="nb-NO" sz="1100" baseline="0" dirty="0"/>
              <a:t>Og til sist kort presentere et eks på hvordan en kan jobbe planmessig og organisasjonskulturelt med mangfold.</a:t>
            </a:r>
          </a:p>
          <a:p>
            <a:pPr marL="171450" indent="-171450">
              <a:buFontTx/>
              <a:buChar char="-"/>
            </a:pPr>
            <a:endParaRPr lang="nb-NO" sz="1100" baseline="0" dirty="0"/>
          </a:p>
        </p:txBody>
      </p:sp>
      <p:sp>
        <p:nvSpPr>
          <p:cNvPr id="4" name="Slide Number Placeholder 3"/>
          <p:cNvSpPr>
            <a:spLocks noGrp="1"/>
          </p:cNvSpPr>
          <p:nvPr>
            <p:ph type="sldNum" sz="quarter" idx="10"/>
          </p:nvPr>
        </p:nvSpPr>
        <p:spPr/>
        <p:txBody>
          <a:bodyPr/>
          <a:lstStyle/>
          <a:p>
            <a:fld id="{FFC6FDDE-A80B-4E55-BD47-F57E3EA8197B}" type="slidenum">
              <a:rPr lang="nb-NO" smtClean="0"/>
              <a:t>2</a:t>
            </a:fld>
            <a:endParaRPr lang="nb-NO"/>
          </a:p>
        </p:txBody>
      </p:sp>
    </p:spTree>
    <p:extLst>
      <p:ext uri="{BB962C8B-B14F-4D97-AF65-F5344CB8AC3E}">
        <p14:creationId xmlns:p14="http://schemas.microsoft.com/office/powerpoint/2010/main" val="91620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300643" rtl="0" eaLnBrk="1" fontAlgn="auto" latinLnBrk="0" hangingPunct="1">
              <a:lnSpc>
                <a:spcPct val="100000"/>
              </a:lnSpc>
              <a:spcBef>
                <a:spcPts val="0"/>
              </a:spcBef>
              <a:spcAft>
                <a:spcPts val="0"/>
              </a:spcAft>
              <a:buClrTx/>
              <a:buSzTx/>
              <a:buFontTx/>
              <a:buNone/>
              <a:tabLst/>
              <a:defRPr/>
            </a:pPr>
            <a:r>
              <a:rPr lang="nb-NO" sz="1100" dirty="0"/>
              <a:t>Mangfoldig, eller jeg foretrekker å si mangfold, en av </a:t>
            </a:r>
            <a:r>
              <a:rPr lang="nb-NO" sz="1100" dirty="0" err="1"/>
              <a:t>OsloMets</a:t>
            </a:r>
            <a:r>
              <a:rPr lang="nb-NO" sz="1100" dirty="0"/>
              <a:t> kjerneverdier. Hva</a:t>
            </a:r>
            <a:r>
              <a:rPr lang="nb-NO" sz="1100" baseline="0" dirty="0"/>
              <a:t> legger dere i denne verdien? </a:t>
            </a:r>
            <a:r>
              <a:rPr lang="nb-NO" sz="1100" dirty="0"/>
              <a:t>Men</a:t>
            </a:r>
            <a:r>
              <a:rPr lang="nb-NO" sz="1100" baseline="0" dirty="0"/>
              <a:t> først – hva legger dere i begrepet mangfold?</a:t>
            </a:r>
            <a:endParaRPr lang="nb-NO" sz="1100" dirty="0"/>
          </a:p>
          <a:p>
            <a:r>
              <a:rPr lang="nb-NO" sz="1100" baseline="0" dirty="0"/>
              <a:t> </a:t>
            </a:r>
          </a:p>
          <a:p>
            <a:r>
              <a:rPr lang="nb-NO" sz="1100" dirty="0"/>
              <a:t>Meningsmangfold</a:t>
            </a:r>
          </a:p>
          <a:p>
            <a:r>
              <a:rPr lang="nb-NO" sz="1100" dirty="0"/>
              <a:t>Tverrfaglighet og akademisk frihet </a:t>
            </a:r>
          </a:p>
          <a:p>
            <a:r>
              <a:rPr lang="nb-NO" sz="1100" dirty="0"/>
              <a:t>Forskjellighet </a:t>
            </a:r>
          </a:p>
          <a:p>
            <a:endParaRPr lang="nb-NO" sz="1100" dirty="0"/>
          </a:p>
          <a:p>
            <a:pPr marL="0" marR="0" lvl="0" indent="0" algn="l" defTabSz="1300643" rtl="0" eaLnBrk="1" fontAlgn="auto" latinLnBrk="0" hangingPunct="1">
              <a:lnSpc>
                <a:spcPct val="100000"/>
              </a:lnSpc>
              <a:spcBef>
                <a:spcPts val="0"/>
              </a:spcBef>
              <a:spcAft>
                <a:spcPts val="0"/>
              </a:spcAft>
              <a:buClrTx/>
              <a:buSzTx/>
              <a:buFontTx/>
              <a:buNone/>
              <a:tabLst/>
              <a:defRPr/>
            </a:pPr>
            <a:r>
              <a:rPr lang="nb-NO" sz="1100" dirty="0" err="1">
                <a:latin typeface="+mn-lt"/>
              </a:rPr>
              <a:t>Mangfoldsdimensjoner</a:t>
            </a:r>
            <a:r>
              <a:rPr lang="nb-NO" sz="1100" dirty="0">
                <a:latin typeface="+mn-lt"/>
              </a:rPr>
              <a:t> – i minoritet</a:t>
            </a:r>
            <a:r>
              <a:rPr lang="nb-NO" sz="1100" baseline="0" dirty="0">
                <a:latin typeface="+mn-lt"/>
              </a:rPr>
              <a:t> – alt </a:t>
            </a:r>
            <a:r>
              <a:rPr lang="nb-NO" sz="1100" baseline="0" dirty="0" err="1">
                <a:latin typeface="+mn-lt"/>
              </a:rPr>
              <a:t>mangfoldsarbeid</a:t>
            </a:r>
            <a:r>
              <a:rPr lang="nb-NO" sz="1100" baseline="0" dirty="0">
                <a:latin typeface="+mn-lt"/>
              </a:rPr>
              <a:t> grunn i diskrimineringsarbeid/utsatt for strukturell diskriminering. </a:t>
            </a:r>
            <a:r>
              <a:rPr lang="nb-NO" sz="1100" dirty="0" err="1"/>
              <a:t>Mangfoldsdimensjoner</a:t>
            </a:r>
            <a:r>
              <a:rPr lang="nb-NO" sz="1100" dirty="0"/>
              <a:t>/diskrimineringsgrunnlag</a:t>
            </a:r>
          </a:p>
          <a:p>
            <a:pPr marL="0" marR="0" lvl="0" indent="0" algn="l" defTabSz="1300643" rtl="0" eaLnBrk="1" fontAlgn="auto" latinLnBrk="0" hangingPunct="1">
              <a:lnSpc>
                <a:spcPct val="100000"/>
              </a:lnSpc>
              <a:spcBef>
                <a:spcPts val="0"/>
              </a:spcBef>
              <a:spcAft>
                <a:spcPts val="0"/>
              </a:spcAft>
              <a:buClrTx/>
              <a:buSzTx/>
              <a:buFontTx/>
              <a:buNone/>
              <a:tabLst/>
              <a:defRPr/>
            </a:pPr>
            <a:endParaRPr lang="nb-NO" sz="1100" baseline="0" dirty="0">
              <a:latin typeface="+mn-lt"/>
            </a:endParaRPr>
          </a:p>
          <a:p>
            <a:pPr marL="0" marR="0" lvl="0" indent="0" algn="l" defTabSz="1300643" rtl="0" eaLnBrk="1" fontAlgn="auto" latinLnBrk="0" hangingPunct="1">
              <a:lnSpc>
                <a:spcPct val="100000"/>
              </a:lnSpc>
              <a:spcBef>
                <a:spcPts val="0"/>
              </a:spcBef>
              <a:spcAft>
                <a:spcPts val="0"/>
              </a:spcAft>
              <a:buClrTx/>
              <a:buSzTx/>
              <a:buFontTx/>
              <a:buNone/>
              <a:tabLst/>
              <a:defRPr/>
            </a:pPr>
            <a:r>
              <a:rPr lang="nb-NO" sz="1100" baseline="0" dirty="0">
                <a:latin typeface="+mn-lt"/>
              </a:rPr>
              <a:t>Hvorfor </a:t>
            </a:r>
            <a:r>
              <a:rPr lang="nb-NO" sz="1100" baseline="0" dirty="0" err="1">
                <a:latin typeface="+mn-lt"/>
              </a:rPr>
              <a:t>mangfoldpå</a:t>
            </a:r>
            <a:r>
              <a:rPr lang="nb-NO" sz="1100" baseline="0" dirty="0">
                <a:latin typeface="+mn-lt"/>
              </a:rPr>
              <a:t> agendaen nå? 1) Store demografiske endringer 2) Eldre befolkning 3) Globalisering som påvirker oss på lokalt nivå. OG økt bevissthet om strukturell diskriminering. Skjedde ikke for 20 år siden at man snakket om diskriminering av homofile. I dag </a:t>
            </a:r>
            <a:r>
              <a:rPr lang="nb-NO" sz="1100" baseline="0" dirty="0" err="1">
                <a:latin typeface="+mn-lt"/>
              </a:rPr>
              <a:t>Diversity</a:t>
            </a:r>
            <a:r>
              <a:rPr lang="nb-NO" sz="1100" baseline="0" dirty="0">
                <a:latin typeface="+mn-lt"/>
              </a:rPr>
              <a:t> an d </a:t>
            </a:r>
            <a:r>
              <a:rPr lang="nb-NO" sz="1100" baseline="0" dirty="0" err="1">
                <a:latin typeface="+mn-lt"/>
              </a:rPr>
              <a:t>inclusuion</a:t>
            </a:r>
            <a:r>
              <a:rPr lang="nb-NO" sz="1100" baseline="0" dirty="0">
                <a:latin typeface="+mn-lt"/>
              </a:rPr>
              <a:t>. D&amp;I. Endre kultur og struktur. Kreve gjennomgående organisasjonsendring – man må jobbe med det hele tiden, </a:t>
            </a:r>
            <a:r>
              <a:rPr lang="nb-NO" sz="1100" baseline="0" dirty="0" err="1">
                <a:latin typeface="+mn-lt"/>
              </a:rPr>
              <a:t>gjennomgriående</a:t>
            </a:r>
            <a:r>
              <a:rPr lang="nb-NO" sz="1100" baseline="0" dirty="0">
                <a:latin typeface="+mn-lt"/>
              </a:rPr>
              <a:t> og ikke på siden. Bevissthets- og ferdighetstrening. Må ha begge deler, må ha verktøyene. </a:t>
            </a:r>
            <a:endParaRPr lang="nb-NO" sz="1100" dirty="0">
              <a:latin typeface="+mn-lt"/>
            </a:endParaRPr>
          </a:p>
          <a:p>
            <a:endParaRPr lang="nb-NO" sz="1100" dirty="0"/>
          </a:p>
          <a:p>
            <a:endParaRPr lang="nb-NO" sz="1100" dirty="0"/>
          </a:p>
        </p:txBody>
      </p:sp>
      <p:sp>
        <p:nvSpPr>
          <p:cNvPr id="4" name="Plassholder for lysbildenummer 3"/>
          <p:cNvSpPr>
            <a:spLocks noGrp="1"/>
          </p:cNvSpPr>
          <p:nvPr>
            <p:ph type="sldNum" sz="quarter" idx="10"/>
          </p:nvPr>
        </p:nvSpPr>
        <p:spPr/>
        <p:txBody>
          <a:bodyPr/>
          <a:lstStyle/>
          <a:p>
            <a:fld id="{61C6333F-E368-4746-A020-FE91A90E005B}" type="slidenum">
              <a:rPr lang="en-US" smtClean="0"/>
              <a:t>3</a:t>
            </a:fld>
            <a:endParaRPr lang="en-US"/>
          </a:p>
        </p:txBody>
      </p:sp>
    </p:spTree>
    <p:extLst>
      <p:ext uri="{BB962C8B-B14F-4D97-AF65-F5344CB8AC3E}">
        <p14:creationId xmlns:p14="http://schemas.microsoft.com/office/powerpoint/2010/main" val="1619114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100" dirty="0" err="1">
                <a:latin typeface="+mn-lt"/>
              </a:rPr>
              <a:t>Mangfoldsdimensjoner</a:t>
            </a:r>
            <a:r>
              <a:rPr lang="nb-NO" sz="1100" dirty="0">
                <a:latin typeface="+mn-lt"/>
              </a:rPr>
              <a:t>. Med</a:t>
            </a:r>
            <a:r>
              <a:rPr lang="nb-NO" sz="1100" baseline="0" dirty="0">
                <a:latin typeface="+mn-lt"/>
              </a:rPr>
              <a:t> unntak v kvinner handler det gjerne om det å være i minoritet. </a:t>
            </a:r>
            <a:r>
              <a:rPr lang="nb-NO" sz="1100" dirty="0">
                <a:latin typeface="+mn-lt"/>
              </a:rPr>
              <a:t> </a:t>
            </a:r>
          </a:p>
          <a:p>
            <a:r>
              <a:rPr lang="nb-NO" sz="1100" dirty="0">
                <a:latin typeface="+mn-lt"/>
              </a:rPr>
              <a:t>Det kommer inn flere nye grunnlag i Likestillings- og diskrimineringsloven.</a:t>
            </a:r>
            <a:r>
              <a:rPr lang="nb-NO" sz="1100" baseline="0" dirty="0">
                <a:latin typeface="+mn-lt"/>
              </a:rPr>
              <a:t> </a:t>
            </a:r>
            <a:r>
              <a:rPr lang="nb-NO" sz="1100" dirty="0">
                <a:latin typeface="+mn-lt"/>
              </a:rPr>
              <a:t>Graviditet,</a:t>
            </a:r>
            <a:r>
              <a:rPr lang="nb-NO" sz="1100" baseline="0" dirty="0">
                <a:latin typeface="+mn-lt"/>
              </a:rPr>
              <a:t> </a:t>
            </a:r>
            <a:r>
              <a:rPr lang="nb-NO" sz="1100" dirty="0">
                <a:latin typeface="+mn-lt"/>
              </a:rPr>
              <a:t>Permisjon ved fødsel</a:t>
            </a:r>
            <a:r>
              <a:rPr lang="nb-NO" sz="1100" baseline="0" dirty="0">
                <a:latin typeface="+mn-lt"/>
              </a:rPr>
              <a:t> </a:t>
            </a:r>
            <a:r>
              <a:rPr lang="nb-NO" sz="1100" dirty="0">
                <a:latin typeface="+mn-lt"/>
              </a:rPr>
              <a:t>eller adopsjon,</a:t>
            </a:r>
            <a:r>
              <a:rPr lang="nb-NO" sz="1100" baseline="0" dirty="0">
                <a:latin typeface="+mn-lt"/>
              </a:rPr>
              <a:t> </a:t>
            </a:r>
            <a:r>
              <a:rPr lang="nb-NO" sz="1100" dirty="0">
                <a:latin typeface="+mn-lt"/>
              </a:rPr>
              <a:t>Omsorgsoppgaver,</a:t>
            </a:r>
            <a:r>
              <a:rPr lang="nb-NO" sz="1100" baseline="0" dirty="0">
                <a:latin typeface="+mn-lt"/>
              </a:rPr>
              <a:t> </a:t>
            </a:r>
            <a:r>
              <a:rPr lang="nb-NO" sz="1100" dirty="0">
                <a:latin typeface="+mn-lt"/>
              </a:rPr>
              <a:t>Alder utenfor arbeidslivet </a:t>
            </a:r>
          </a:p>
          <a:p>
            <a:r>
              <a:rPr lang="nb-NO" sz="1100" dirty="0">
                <a:latin typeface="+mn-lt"/>
              </a:rPr>
              <a:t>Den største endringen: Felles lov:</a:t>
            </a:r>
            <a:r>
              <a:rPr lang="nb-NO" sz="1100" baseline="0" dirty="0">
                <a:latin typeface="+mn-lt"/>
              </a:rPr>
              <a:t> </a:t>
            </a:r>
            <a:r>
              <a:rPr lang="nb-NO" sz="1100" dirty="0">
                <a:latin typeface="+mn-lt"/>
              </a:rPr>
              <a:t>Likestillings- og diskrimineringsloven,</a:t>
            </a:r>
            <a:r>
              <a:rPr lang="nb-NO" sz="1100" baseline="0" dirty="0">
                <a:latin typeface="+mn-lt"/>
              </a:rPr>
              <a:t> </a:t>
            </a:r>
            <a:r>
              <a:rPr lang="nb-NO" sz="1100" dirty="0">
                <a:latin typeface="+mn-lt"/>
              </a:rPr>
              <a:t>Loven innebærer harmonisering</a:t>
            </a:r>
            <a:r>
              <a:rPr lang="nb-NO" sz="1100" baseline="0" dirty="0">
                <a:latin typeface="+mn-lt"/>
              </a:rPr>
              <a:t> </a:t>
            </a:r>
            <a:r>
              <a:rPr lang="nb-NO" sz="1100" dirty="0">
                <a:latin typeface="+mn-lt"/>
              </a:rPr>
              <a:t>Samtidig: Prøver å tilpasse til de enkelte grunnlag </a:t>
            </a:r>
            <a:r>
              <a:rPr lang="nb-NO" sz="1100" dirty="0">
                <a:solidFill>
                  <a:schemeClr val="tx1"/>
                </a:solidFill>
                <a:latin typeface="+mn-lt"/>
              </a:rPr>
              <a:t>Fordeler,</a:t>
            </a:r>
            <a:r>
              <a:rPr lang="nb-NO" sz="1100" baseline="0" dirty="0">
                <a:solidFill>
                  <a:schemeClr val="tx1"/>
                </a:solidFill>
                <a:latin typeface="+mn-lt"/>
              </a:rPr>
              <a:t> </a:t>
            </a:r>
            <a:r>
              <a:rPr lang="nb-NO" sz="1100" b="0" dirty="0">
                <a:solidFill>
                  <a:schemeClr val="tx1"/>
                </a:solidFill>
                <a:latin typeface="+mn-lt"/>
              </a:rPr>
              <a:t>En samlet lov er mer oversiktlig og brukervennlig,</a:t>
            </a:r>
            <a:r>
              <a:rPr lang="nb-NO" sz="1100" b="0" baseline="0" dirty="0">
                <a:solidFill>
                  <a:schemeClr val="tx1"/>
                </a:solidFill>
                <a:latin typeface="+mn-lt"/>
              </a:rPr>
              <a:t> </a:t>
            </a:r>
            <a:r>
              <a:rPr lang="nb-NO" sz="1100" b="0" dirty="0">
                <a:solidFill>
                  <a:schemeClr val="tx1"/>
                </a:solidFill>
                <a:latin typeface="+mn-lt"/>
              </a:rPr>
              <a:t>Styrket vern for sammensatt diskriminering,</a:t>
            </a:r>
            <a:r>
              <a:rPr lang="nb-NO" sz="1100" b="0" baseline="0" dirty="0">
                <a:solidFill>
                  <a:schemeClr val="tx1"/>
                </a:solidFill>
                <a:latin typeface="+mn-lt"/>
              </a:rPr>
              <a:t> </a:t>
            </a:r>
            <a:r>
              <a:rPr lang="nb-NO" sz="1100" b="0" dirty="0">
                <a:solidFill>
                  <a:schemeClr val="tx1"/>
                </a:solidFill>
                <a:latin typeface="+mn-lt"/>
              </a:rPr>
              <a:t>Signal om likt vern mellom grunnlag.</a:t>
            </a:r>
          </a:p>
          <a:p>
            <a:pPr marL="0" indent="0">
              <a:buNone/>
            </a:pPr>
            <a:endParaRPr lang="nb-NO" sz="1100" dirty="0">
              <a:solidFill>
                <a:schemeClr val="tx1"/>
              </a:solidFill>
              <a:latin typeface="+mn-lt"/>
            </a:endParaRPr>
          </a:p>
          <a:p>
            <a:pPr marL="0" indent="0">
              <a:buNone/>
            </a:pPr>
            <a:r>
              <a:rPr lang="nb-NO" sz="1100" dirty="0">
                <a:solidFill>
                  <a:schemeClr val="tx1"/>
                </a:solidFill>
                <a:latin typeface="+mn-lt"/>
              </a:rPr>
              <a:t>Ulemper:</a:t>
            </a:r>
            <a:r>
              <a:rPr lang="nb-NO" sz="1100" baseline="0" dirty="0">
                <a:solidFill>
                  <a:schemeClr val="tx1"/>
                </a:solidFill>
                <a:latin typeface="+mn-lt"/>
              </a:rPr>
              <a:t> </a:t>
            </a:r>
            <a:r>
              <a:rPr lang="nb-NO" sz="1100" b="0" dirty="0">
                <a:solidFill>
                  <a:schemeClr val="tx1"/>
                </a:solidFill>
                <a:latin typeface="+mn-lt"/>
              </a:rPr>
              <a:t>Flere har trukket frem at vi mister likestillingsloven som historisk spydspiss,</a:t>
            </a:r>
            <a:r>
              <a:rPr lang="nb-NO" sz="1100" b="0" baseline="0" dirty="0">
                <a:solidFill>
                  <a:schemeClr val="tx1"/>
                </a:solidFill>
                <a:latin typeface="+mn-lt"/>
              </a:rPr>
              <a:t> </a:t>
            </a:r>
            <a:r>
              <a:rPr lang="nb-NO" sz="1100" b="0" dirty="0">
                <a:solidFill>
                  <a:schemeClr val="tx1"/>
                </a:solidFill>
                <a:latin typeface="+mn-lt"/>
              </a:rPr>
              <a:t>Det er ulikheter mellom grunnlag,</a:t>
            </a:r>
            <a:r>
              <a:rPr lang="nb-NO" sz="1100" b="0" baseline="0" dirty="0">
                <a:solidFill>
                  <a:schemeClr val="tx1"/>
                </a:solidFill>
                <a:latin typeface="+mn-lt"/>
              </a:rPr>
              <a:t> </a:t>
            </a:r>
            <a:r>
              <a:rPr lang="nb-NO" sz="1100" b="0" dirty="0">
                <a:solidFill>
                  <a:schemeClr val="tx1"/>
                </a:solidFill>
                <a:latin typeface="+mn-lt"/>
              </a:rPr>
              <a:t>Enkeltgrunnlag kan bli mindre synlige. </a:t>
            </a:r>
            <a:r>
              <a:rPr lang="nb-NO" sz="1100" dirty="0">
                <a:latin typeface="+mn-lt"/>
              </a:rPr>
              <a:t>I den nye loven.</a:t>
            </a:r>
            <a:r>
              <a:rPr lang="nb-NO" sz="1100" baseline="0" dirty="0">
                <a:latin typeface="+mn-lt"/>
              </a:rPr>
              <a:t> </a:t>
            </a:r>
            <a:r>
              <a:rPr lang="nb-NO" sz="1100" b="0" dirty="0">
                <a:latin typeface="+mn-lt"/>
              </a:rPr>
              <a:t>Positiv særbehandling</a:t>
            </a:r>
            <a:r>
              <a:rPr lang="nb-NO" sz="1100" b="0" baseline="0" dirty="0">
                <a:latin typeface="+mn-lt"/>
              </a:rPr>
              <a:t> av menn i den nye loven: </a:t>
            </a:r>
            <a:r>
              <a:rPr lang="nb-NO" sz="1100" b="0" dirty="0">
                <a:latin typeface="+mn-lt"/>
              </a:rPr>
              <a:t>Lik formell adgang til positiv særbehandling for menn som for kvinner.</a:t>
            </a:r>
            <a:r>
              <a:rPr lang="nb-NO" sz="1100" b="0" baseline="0" dirty="0">
                <a:latin typeface="+mn-lt"/>
              </a:rPr>
              <a:t> </a:t>
            </a:r>
            <a:r>
              <a:rPr lang="nb-NO" sz="1100" b="0" dirty="0">
                <a:latin typeface="+mn-lt"/>
              </a:rPr>
              <a:t>Så her snakker vi om lovverk. Overgang</a:t>
            </a:r>
            <a:r>
              <a:rPr lang="nb-NO" sz="1100" b="0" baseline="0" dirty="0">
                <a:latin typeface="+mn-lt"/>
              </a:rPr>
              <a:t> til hvorfor? </a:t>
            </a:r>
            <a:endParaRPr lang="nb-NO" sz="1100" b="0" dirty="0">
              <a:latin typeface="+mn-lt"/>
            </a:endParaRPr>
          </a:p>
          <a:p>
            <a:pPr marL="0" indent="0">
              <a:buNone/>
            </a:pPr>
            <a:endParaRPr lang="nb-NO" sz="1100" b="0" dirty="0">
              <a:latin typeface="+mn-lt"/>
            </a:endParaRPr>
          </a:p>
          <a:p>
            <a:endParaRPr lang="nb-NO" sz="1100" b="0" dirty="0">
              <a:solidFill>
                <a:schemeClr val="tx1"/>
              </a:solidFill>
              <a:latin typeface="+mn-lt"/>
            </a:endParaRPr>
          </a:p>
          <a:p>
            <a:endParaRPr lang="nb-NO" sz="1100" dirty="0">
              <a:latin typeface="+mn-lt"/>
            </a:endParaRPr>
          </a:p>
          <a:p>
            <a:pPr lvl="1"/>
            <a:endParaRPr lang="nb-NO" sz="1100" dirty="0">
              <a:latin typeface="+mn-lt"/>
            </a:endParaRPr>
          </a:p>
          <a:p>
            <a:endParaRPr lang="nb-NO" sz="1100" dirty="0">
              <a:latin typeface="+mn-lt"/>
            </a:endParaRPr>
          </a:p>
        </p:txBody>
      </p:sp>
      <p:sp>
        <p:nvSpPr>
          <p:cNvPr id="4" name="Slide Number Placeholder 3"/>
          <p:cNvSpPr>
            <a:spLocks noGrp="1"/>
          </p:cNvSpPr>
          <p:nvPr>
            <p:ph type="sldNum" sz="quarter" idx="10"/>
          </p:nvPr>
        </p:nvSpPr>
        <p:spPr/>
        <p:txBody>
          <a:bodyPr/>
          <a:lstStyle/>
          <a:p>
            <a:fld id="{FFC6FDDE-A80B-4E55-BD47-F57E3EA8197B}" type="slidenum">
              <a:rPr lang="nb-NO" smtClean="0"/>
              <a:t>4</a:t>
            </a:fld>
            <a:endParaRPr lang="nb-NO"/>
          </a:p>
        </p:txBody>
      </p:sp>
    </p:spTree>
    <p:extLst>
      <p:ext uri="{BB962C8B-B14F-4D97-AF65-F5344CB8AC3E}">
        <p14:creationId xmlns:p14="http://schemas.microsoft.com/office/powerpoint/2010/main" val="1236102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100" dirty="0">
                <a:latin typeface="+mn-lt"/>
              </a:rPr>
              <a:t>The legal case: UN </a:t>
            </a:r>
            <a:r>
              <a:rPr lang="nb-NO" sz="1100" dirty="0" err="1">
                <a:latin typeface="+mn-lt"/>
              </a:rPr>
              <a:t>declaration</a:t>
            </a:r>
            <a:r>
              <a:rPr lang="nb-NO" sz="1100" dirty="0">
                <a:latin typeface="+mn-lt"/>
              </a:rPr>
              <a:t> for Human Rights,</a:t>
            </a:r>
            <a:r>
              <a:rPr lang="nb-NO" sz="1100" baseline="0" dirty="0">
                <a:latin typeface="+mn-lt"/>
              </a:rPr>
              <a:t> </a:t>
            </a:r>
            <a:r>
              <a:rPr lang="nb-NO" sz="1100" dirty="0">
                <a:latin typeface="+mn-lt"/>
              </a:rPr>
              <a:t>EU direktiv om diskriminering på arbeidsplassen,</a:t>
            </a:r>
            <a:r>
              <a:rPr lang="nb-NO" sz="1100" baseline="0" dirty="0">
                <a:latin typeface="+mn-lt"/>
              </a:rPr>
              <a:t> </a:t>
            </a:r>
            <a:r>
              <a:rPr lang="nb-NO" sz="1100" dirty="0">
                <a:latin typeface="+mn-lt"/>
              </a:rPr>
              <a:t>Anti-diskrimineringslover.</a:t>
            </a:r>
            <a:r>
              <a:rPr lang="nb-NO" sz="1100" baseline="0" dirty="0">
                <a:latin typeface="+mn-lt"/>
              </a:rPr>
              <a:t> I Norge de fire likestillings- og diskrimineringslovene slått sammen til en. Som offentlig arbeidsgiver er vi lovpålagt til å jobbe </a:t>
            </a:r>
            <a:r>
              <a:rPr lang="nb-NO" sz="1100" kern="1200" dirty="0">
                <a:solidFill>
                  <a:schemeClr val="tx1"/>
                </a:solidFill>
                <a:effectLst/>
                <a:latin typeface="+mn-lt"/>
                <a:ea typeface="+mn-ea"/>
                <a:cs typeface="+mn-cs"/>
              </a:rPr>
              <a:t>aktivt, målrettet og planmessig for å fremme likestilling og hindre diskriminering. </a:t>
            </a:r>
            <a:r>
              <a:rPr lang="nb-NO" sz="1100" kern="1200" baseline="0" dirty="0">
                <a:solidFill>
                  <a:schemeClr val="tx1"/>
                </a:solidFill>
                <a:effectLst/>
                <a:latin typeface="+mn-lt"/>
                <a:ea typeface="+mn-ea"/>
                <a:cs typeface="+mn-cs"/>
              </a:rPr>
              <a:t>G</a:t>
            </a:r>
            <a:r>
              <a:rPr lang="nb-NO" sz="1100" baseline="0" dirty="0">
                <a:latin typeface="+mn-lt"/>
              </a:rPr>
              <a:t>jennom aktivitets- og </a:t>
            </a:r>
            <a:r>
              <a:rPr lang="nb-NO" sz="1100" baseline="0" dirty="0" err="1">
                <a:latin typeface="+mn-lt"/>
              </a:rPr>
              <a:t>redgjørelsesplikten</a:t>
            </a:r>
            <a:r>
              <a:rPr lang="nb-NO" sz="1100" baseline="0" dirty="0">
                <a:latin typeface="+mn-lt"/>
              </a:rPr>
              <a:t> – fordi vi må. </a:t>
            </a:r>
            <a:r>
              <a:rPr lang="nb-NO" sz="1100" dirty="0">
                <a:latin typeface="+mn-lt"/>
              </a:rPr>
              <a:t> </a:t>
            </a:r>
          </a:p>
          <a:p>
            <a:endParaRPr lang="nb-NO" sz="1100" dirty="0">
              <a:latin typeface="+mn-lt"/>
            </a:endParaRPr>
          </a:p>
          <a:p>
            <a:r>
              <a:rPr lang="nb-NO" sz="1100" dirty="0">
                <a:latin typeface="+mn-lt"/>
              </a:rPr>
              <a:t>The moral/legal case: l</a:t>
            </a:r>
            <a:r>
              <a:rPr lang="en-US" sz="1100" dirty="0" err="1">
                <a:latin typeface="+mn-lt"/>
              </a:rPr>
              <a:t>ige</a:t>
            </a:r>
            <a:r>
              <a:rPr lang="en-US" sz="1100" dirty="0">
                <a:latin typeface="+mn-lt"/>
              </a:rPr>
              <a:t> </a:t>
            </a:r>
            <a:r>
              <a:rPr lang="en-US" sz="1100" dirty="0" err="1">
                <a:latin typeface="+mn-lt"/>
              </a:rPr>
              <a:t>rettigheter</a:t>
            </a:r>
            <a:r>
              <a:rPr lang="en-US" sz="1100" dirty="0">
                <a:latin typeface="+mn-lt"/>
              </a:rPr>
              <a:t> / </a:t>
            </a:r>
            <a:r>
              <a:rPr lang="en-US" sz="1100" dirty="0" err="1">
                <a:latin typeface="+mn-lt"/>
              </a:rPr>
              <a:t>likestilling</a:t>
            </a:r>
            <a:r>
              <a:rPr lang="en-US" sz="1100" dirty="0">
                <a:latin typeface="+mn-lt"/>
              </a:rPr>
              <a:t>.</a:t>
            </a:r>
            <a:r>
              <a:rPr lang="en-US" sz="1100" baseline="0" dirty="0">
                <a:latin typeface="+mn-lt"/>
              </a:rPr>
              <a:t> </a:t>
            </a:r>
            <a:r>
              <a:rPr lang="nb-NO" sz="1100" dirty="0">
                <a:latin typeface="+mn-lt"/>
              </a:rPr>
              <a:t>Sikter til å eliminere barrierer på arbeidsplassen for å sikre at ingen diskrimineres (rekruttering, forfremmelse, belønning, utvikling eller andre aspekter).</a:t>
            </a:r>
            <a:r>
              <a:rPr lang="nb-NO" sz="1100" baseline="0" dirty="0">
                <a:latin typeface="+mn-lt"/>
              </a:rPr>
              <a:t> </a:t>
            </a:r>
            <a:r>
              <a:rPr lang="nb-NO" sz="1100" dirty="0">
                <a:latin typeface="+mn-lt"/>
              </a:rPr>
              <a:t>Har ofte målet at behandla alle det samme. </a:t>
            </a:r>
            <a:r>
              <a:rPr lang="nb-NO" altLang="en-US" sz="1100" dirty="0">
                <a:latin typeface="+mn-lt"/>
              </a:rPr>
              <a:t>Fokuserer på likheter fordi alle skall behandles lika. </a:t>
            </a:r>
          </a:p>
          <a:p>
            <a:endParaRPr lang="nb-NO" altLang="en-US" sz="1100" dirty="0">
              <a:latin typeface="+mn-lt"/>
            </a:endParaRPr>
          </a:p>
          <a:p>
            <a:r>
              <a:rPr lang="nb-NO" altLang="en-US" sz="1100" dirty="0">
                <a:latin typeface="+mn-lt"/>
              </a:rPr>
              <a:t>Ulemper:</a:t>
            </a:r>
            <a:r>
              <a:rPr lang="nb-NO" altLang="en-US" sz="1100" baseline="0" dirty="0">
                <a:latin typeface="+mn-lt"/>
              </a:rPr>
              <a:t> </a:t>
            </a:r>
            <a:endParaRPr lang="nb-NO" altLang="en-US" sz="1100" dirty="0">
              <a:latin typeface="+mn-lt"/>
            </a:endParaRPr>
          </a:p>
          <a:p>
            <a:pPr lvl="1">
              <a:buFont typeface="Arial" pitchFamily="34" charset="0"/>
              <a:buChar char="•"/>
            </a:pPr>
            <a:r>
              <a:rPr lang="nb-NO" altLang="en-US" sz="1100" dirty="0">
                <a:latin typeface="+mn-lt"/>
              </a:rPr>
              <a:t>Kan resultere i en negativ syn på ulikheter og skilnader </a:t>
            </a:r>
          </a:p>
          <a:p>
            <a:pPr lvl="1">
              <a:buFont typeface="Arial" pitchFamily="34" charset="0"/>
              <a:buChar char="•"/>
            </a:pPr>
            <a:r>
              <a:rPr lang="nb-NO" altLang="en-US" sz="1100" dirty="0">
                <a:latin typeface="+mn-lt"/>
              </a:rPr>
              <a:t>Kan resultere i ineffektivitet fordi alle ikke har samme behov</a:t>
            </a:r>
          </a:p>
          <a:p>
            <a:r>
              <a:rPr lang="nb-NO" altLang="en-US" sz="1100" dirty="0">
                <a:latin typeface="+mn-lt"/>
              </a:rPr>
              <a:t>En konsentrasjon mot HR aktivitet. Rådende</a:t>
            </a:r>
            <a:r>
              <a:rPr lang="nb-NO" altLang="en-US" sz="1100" baseline="0" dirty="0">
                <a:latin typeface="+mn-lt"/>
              </a:rPr>
              <a:t> syn for 10 år siden. </a:t>
            </a:r>
            <a:r>
              <a:rPr lang="nb-NO" altLang="en-US" sz="1100" dirty="0">
                <a:latin typeface="+mn-lt"/>
              </a:rPr>
              <a:t> Fordi det er riktig/rettferdig. Et verdivalg – uavhengig</a:t>
            </a:r>
            <a:r>
              <a:rPr lang="nb-NO" altLang="en-US" sz="1100" baseline="0" dirty="0">
                <a:latin typeface="+mn-lt"/>
              </a:rPr>
              <a:t> om «det lønner seg»/sørger for verdiskapning.</a:t>
            </a:r>
            <a:endParaRPr lang="nb-NO" altLang="en-US" sz="1100" dirty="0">
              <a:latin typeface="+mn-lt"/>
            </a:endParaRPr>
          </a:p>
          <a:p>
            <a:endParaRPr lang="nb-NO" altLang="en-US" sz="1100" dirty="0">
              <a:latin typeface="+mn-lt"/>
            </a:endParaRPr>
          </a:p>
          <a:p>
            <a:r>
              <a:rPr lang="nb-NO" sz="1100" dirty="0">
                <a:latin typeface="+mn-lt"/>
              </a:rPr>
              <a:t>The business</a:t>
            </a:r>
            <a:r>
              <a:rPr lang="nb-NO" sz="1100" baseline="0" dirty="0">
                <a:latin typeface="+mn-lt"/>
              </a:rPr>
              <a:t> case: </a:t>
            </a:r>
            <a:r>
              <a:rPr lang="nb-NO" sz="1100" dirty="0">
                <a:latin typeface="+mn-lt"/>
              </a:rPr>
              <a:t>Mangfold som en virksomhetsresurs.</a:t>
            </a:r>
            <a:r>
              <a:rPr lang="nb-NO" sz="1100" baseline="0" dirty="0">
                <a:latin typeface="+mn-lt"/>
              </a:rPr>
              <a:t> </a:t>
            </a:r>
            <a:r>
              <a:rPr lang="nb-NO" sz="1100" dirty="0">
                <a:latin typeface="+mn-lt"/>
              </a:rPr>
              <a:t>Hvordan mangfold i organisasjoner kan påvirke bundeslinjen/verdiskapningen. Det som utgangspunktet for </a:t>
            </a:r>
            <a:r>
              <a:rPr lang="nb-NO" sz="1100" dirty="0" err="1">
                <a:latin typeface="+mn-lt"/>
              </a:rPr>
              <a:t>OsloMets</a:t>
            </a:r>
            <a:r>
              <a:rPr lang="nb-NO" sz="1100" dirty="0">
                <a:latin typeface="+mn-lt"/>
              </a:rPr>
              <a:t> arbeid. Men ikke bar å pøse på med mangfold og så oppstår det magi.</a:t>
            </a:r>
          </a:p>
          <a:p>
            <a:endParaRPr lang="nb-NO" altLang="en-US" sz="1100" dirty="0">
              <a:latin typeface="+mn-lt"/>
            </a:endParaRPr>
          </a:p>
          <a:p>
            <a:pPr marL="0" indent="0">
              <a:buNone/>
            </a:pPr>
            <a:endParaRPr lang="nb-NO" sz="1100" dirty="0">
              <a:latin typeface="+mn-lt"/>
            </a:endParaRPr>
          </a:p>
          <a:p>
            <a:pPr marL="0" indent="0">
              <a:buNone/>
            </a:pPr>
            <a:endParaRPr lang="nb-NO" sz="1100" dirty="0">
              <a:latin typeface="+mn-lt"/>
            </a:endParaRPr>
          </a:p>
          <a:p>
            <a:endParaRPr lang="en-US" sz="1100" dirty="0">
              <a:latin typeface="+mn-lt"/>
            </a:endParaRPr>
          </a:p>
          <a:p>
            <a:endParaRPr lang="nb-NO" sz="1100" dirty="0">
              <a:latin typeface="+mn-lt"/>
            </a:endParaRPr>
          </a:p>
        </p:txBody>
      </p:sp>
      <p:sp>
        <p:nvSpPr>
          <p:cNvPr id="4" name="Slide Number Placeholder 3"/>
          <p:cNvSpPr>
            <a:spLocks noGrp="1"/>
          </p:cNvSpPr>
          <p:nvPr>
            <p:ph type="sldNum" sz="quarter" idx="10"/>
          </p:nvPr>
        </p:nvSpPr>
        <p:spPr/>
        <p:txBody>
          <a:bodyPr/>
          <a:lstStyle/>
          <a:p>
            <a:fld id="{FFC6FDDE-A80B-4E55-BD47-F57E3EA8197B}" type="slidenum">
              <a:rPr lang="nb-NO" smtClean="0"/>
              <a:t>5</a:t>
            </a:fld>
            <a:endParaRPr lang="nb-NO"/>
          </a:p>
        </p:txBody>
      </p:sp>
    </p:spTree>
    <p:extLst>
      <p:ext uri="{BB962C8B-B14F-4D97-AF65-F5344CB8AC3E}">
        <p14:creationId xmlns:p14="http://schemas.microsoft.com/office/powerpoint/2010/main" val="518659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0" i="0" u="none" strike="noStrike" kern="1200" dirty="0">
                <a:solidFill>
                  <a:schemeClr val="tx1"/>
                </a:solidFill>
                <a:effectLst/>
                <a:latin typeface="+mn-lt"/>
                <a:ea typeface="+mn-ea"/>
                <a:cs typeface="+mn-cs"/>
              </a:rPr>
              <a:t>Tilstedeværelsen i hovedstadsregionen gir oss gode muligheter til å forstå og høste fordelene av byens varierte befolkningssammensetning. Vi skal stimulere til likeverd og forståelse – i samfunnet generelt, og spesielt blant våre studenter og ansatte.</a:t>
            </a:r>
          </a:p>
          <a:p>
            <a:endParaRPr lang="nb-NO" sz="1100" b="0" i="0" u="none" strike="noStrike" kern="1200" dirty="0">
              <a:solidFill>
                <a:schemeClr val="tx1"/>
              </a:solidFill>
              <a:effectLst/>
              <a:latin typeface="+mn-lt"/>
              <a:ea typeface="+mn-ea"/>
              <a:cs typeface="+mn-cs"/>
            </a:endParaRPr>
          </a:p>
          <a:p>
            <a:pPr marL="0" marR="0" lvl="0" indent="0" algn="l" defTabSz="1300643" rtl="0" eaLnBrk="1" fontAlgn="auto" latinLnBrk="0" hangingPunct="1">
              <a:lnSpc>
                <a:spcPct val="100000"/>
              </a:lnSpc>
              <a:spcBef>
                <a:spcPts val="0"/>
              </a:spcBef>
              <a:spcAft>
                <a:spcPts val="0"/>
              </a:spcAft>
              <a:buClrTx/>
              <a:buSzTx/>
              <a:buFontTx/>
              <a:buNone/>
              <a:tabLst/>
              <a:defRPr/>
            </a:pPr>
            <a:r>
              <a:rPr lang="nb-NO" sz="1100" i="1" kern="1200" dirty="0">
                <a:solidFill>
                  <a:schemeClr val="tx1"/>
                </a:solidFill>
                <a:effectLst/>
                <a:latin typeface="+mn-lt"/>
                <a:ea typeface="+mn-ea"/>
                <a:cs typeface="+mn-cs"/>
              </a:rPr>
              <a:t>Mangfold er en sentral ressurs ved HiOA og vi har tro på at bakgrunns- og erfaringsmangfold blant ansatte og studenter er en styrke i utviklingen av forskning og utdanning i et samfunn og en region som blir stadig mer mangfoldig. </a:t>
            </a:r>
            <a:endParaRPr lang="nb-NO" sz="1100" kern="1200" dirty="0">
              <a:solidFill>
                <a:schemeClr val="tx1"/>
              </a:solidFill>
              <a:effectLst/>
              <a:latin typeface="+mn-lt"/>
              <a:ea typeface="+mn-ea"/>
              <a:cs typeface="+mn-cs"/>
            </a:endParaRPr>
          </a:p>
          <a:p>
            <a:endParaRPr lang="nb-NO" sz="1100" b="0" i="0" u="none" strike="noStrike" kern="1200" dirty="0">
              <a:solidFill>
                <a:schemeClr val="tx1"/>
              </a:solidFill>
              <a:effectLst/>
              <a:latin typeface="+mn-lt"/>
              <a:ea typeface="+mn-ea"/>
              <a:cs typeface="+mn-cs"/>
            </a:endParaRPr>
          </a:p>
          <a:p>
            <a:endParaRPr lang="nb-NO" sz="1100" b="1" i="0" u="none" strike="noStrike" kern="1200" dirty="0">
              <a:solidFill>
                <a:schemeClr val="tx1"/>
              </a:solidFill>
              <a:effectLst/>
              <a:latin typeface="+mn-lt"/>
              <a:ea typeface="+mn-ea"/>
              <a:cs typeface="+mn-cs"/>
            </a:endParaRPr>
          </a:p>
          <a:p>
            <a:r>
              <a:rPr lang="nb-NO" sz="1100" b="1" i="0" u="none" strike="noStrike" kern="1200" dirty="0" err="1">
                <a:solidFill>
                  <a:schemeClr val="tx1"/>
                </a:solidFill>
                <a:effectLst/>
                <a:latin typeface="+mn-lt"/>
                <a:ea typeface="+mn-ea"/>
                <a:cs typeface="+mn-cs"/>
              </a:rPr>
              <a:t>Mangfoldsledelse</a:t>
            </a:r>
            <a:endParaRPr lang="nb-NO" sz="1100" b="0" i="0" u="none" strike="noStrike" kern="1200" dirty="0">
              <a:solidFill>
                <a:schemeClr val="tx1"/>
              </a:solidFill>
              <a:effectLst/>
              <a:latin typeface="+mn-lt"/>
              <a:ea typeface="+mn-ea"/>
              <a:cs typeface="+mn-cs"/>
            </a:endParaRPr>
          </a:p>
          <a:p>
            <a:r>
              <a:rPr lang="nb-NO" sz="1100" b="0" i="0" u="none" strike="noStrike" kern="1200" dirty="0">
                <a:solidFill>
                  <a:schemeClr val="tx1"/>
                </a:solidFill>
                <a:effectLst/>
                <a:latin typeface="+mn-lt"/>
                <a:ea typeface="+mn-ea"/>
                <a:cs typeface="+mn-cs"/>
              </a:rPr>
              <a:t>- Mangfold er arbeidskrevende. Men skaperkraften som ligger i mangfoldighet kan være verdt det i fullt monn.</a:t>
            </a:r>
          </a:p>
          <a:p>
            <a:r>
              <a:rPr lang="nb-NO" sz="1100" b="0" i="0" u="none" strike="noStrike" kern="1200" dirty="0">
                <a:solidFill>
                  <a:schemeClr val="tx1"/>
                </a:solidFill>
                <a:effectLst/>
                <a:latin typeface="+mn-lt"/>
                <a:ea typeface="+mn-ea"/>
                <a:cs typeface="+mn-cs"/>
              </a:rPr>
              <a:t>Arbeidet med mangfold i bedrifter utvikler seg gjerne i tre faser:</a:t>
            </a:r>
            <a:r>
              <a:rPr lang="nb-NO" sz="1100" b="0" i="0" u="none" strike="noStrike" kern="1200" baseline="0" dirty="0">
                <a:solidFill>
                  <a:schemeClr val="tx1"/>
                </a:solidFill>
                <a:effectLst/>
                <a:latin typeface="+mn-lt"/>
                <a:ea typeface="+mn-ea"/>
                <a:cs typeface="+mn-cs"/>
              </a:rPr>
              <a:t> 1) </a:t>
            </a:r>
            <a:r>
              <a:rPr lang="nb-NO" sz="1100" b="0" i="0" u="none" strike="noStrike" kern="1200" dirty="0">
                <a:solidFill>
                  <a:schemeClr val="tx1"/>
                </a:solidFill>
                <a:effectLst/>
                <a:latin typeface="+mn-lt"/>
                <a:ea typeface="+mn-ea"/>
                <a:cs typeface="+mn-cs"/>
              </a:rPr>
              <a:t>Positiv særbehandling,</a:t>
            </a:r>
            <a:r>
              <a:rPr lang="nb-NO" sz="1100" b="0" i="0" u="none" strike="noStrike" kern="1200" baseline="0" dirty="0">
                <a:solidFill>
                  <a:schemeClr val="tx1"/>
                </a:solidFill>
                <a:effectLst/>
                <a:latin typeface="+mn-lt"/>
                <a:ea typeface="+mn-ea"/>
                <a:cs typeface="+mn-cs"/>
              </a:rPr>
              <a:t> 2)</a:t>
            </a:r>
            <a:r>
              <a:rPr lang="nb-NO" sz="1100" b="0" i="0" u="none" strike="noStrike" kern="1200" dirty="0" err="1">
                <a:solidFill>
                  <a:schemeClr val="tx1"/>
                </a:solidFill>
                <a:effectLst/>
                <a:latin typeface="+mn-lt"/>
                <a:ea typeface="+mn-ea"/>
                <a:cs typeface="+mn-cs"/>
              </a:rPr>
              <a:t>Mangfoldsledelse</a:t>
            </a:r>
            <a:r>
              <a:rPr lang="nb-NO" sz="1100" b="0" i="0" u="none" strike="noStrike" kern="1200" baseline="0" dirty="0">
                <a:solidFill>
                  <a:schemeClr val="tx1"/>
                </a:solidFill>
                <a:effectLst/>
                <a:latin typeface="+mn-lt"/>
                <a:ea typeface="+mn-ea"/>
                <a:cs typeface="+mn-cs"/>
              </a:rPr>
              <a:t> og 3) </a:t>
            </a:r>
            <a:r>
              <a:rPr lang="nb-NO" sz="1100" b="0" i="0" u="none" strike="noStrike" kern="1200" dirty="0">
                <a:solidFill>
                  <a:schemeClr val="tx1"/>
                </a:solidFill>
                <a:effectLst/>
                <a:latin typeface="+mn-lt"/>
                <a:ea typeface="+mn-ea"/>
                <a:cs typeface="+mn-cs"/>
              </a:rPr>
              <a:t>Mangfold som kultur</a:t>
            </a:r>
          </a:p>
          <a:p>
            <a:endParaRPr lang="nb-NO" sz="1100" b="0" i="0" u="none" strike="noStrike" kern="1200" dirty="0">
              <a:solidFill>
                <a:schemeClr val="tx1"/>
              </a:solidFill>
              <a:effectLst/>
              <a:latin typeface="+mn-lt"/>
              <a:ea typeface="+mn-ea"/>
              <a:cs typeface="+mn-cs"/>
            </a:endParaRPr>
          </a:p>
          <a:p>
            <a:pPr marL="228600" indent="-228600">
              <a:buAutoNum type="arabicParenR"/>
            </a:pPr>
            <a:r>
              <a:rPr lang="nb-NO" sz="1100" b="0" i="0" u="none" strike="noStrike" kern="1200" dirty="0">
                <a:solidFill>
                  <a:schemeClr val="tx1"/>
                </a:solidFill>
                <a:effectLst/>
                <a:latin typeface="+mn-lt"/>
                <a:ea typeface="+mn-ea"/>
                <a:cs typeface="+mn-cs"/>
              </a:rPr>
              <a:t>Positiv særbehandling tar utgangspunkt i antidiskriminerende lovgivning, og arbeider for å sikre enkeltgruppers muligheter i arbeidslivet gjennom å korrigere en ubalanse.</a:t>
            </a:r>
          </a:p>
          <a:p>
            <a:pPr marL="228600" indent="-228600">
              <a:buAutoNum type="arabicParenR"/>
            </a:pPr>
            <a:r>
              <a:rPr lang="nb-NO" sz="1100" b="0" i="0" u="none" strike="noStrike" kern="1200" dirty="0" err="1">
                <a:solidFill>
                  <a:schemeClr val="tx1"/>
                </a:solidFill>
                <a:effectLst/>
                <a:latin typeface="+mn-lt"/>
                <a:ea typeface="+mn-ea"/>
                <a:cs typeface="+mn-cs"/>
              </a:rPr>
              <a:t>Mangfoldsledelse</a:t>
            </a:r>
            <a:r>
              <a:rPr lang="nb-NO" sz="1100" b="0" i="0" u="none" strike="noStrike" kern="1200" dirty="0">
                <a:solidFill>
                  <a:schemeClr val="tx1"/>
                </a:solidFill>
                <a:effectLst/>
                <a:latin typeface="+mn-lt"/>
                <a:ea typeface="+mn-ea"/>
                <a:cs typeface="+mn-cs"/>
              </a:rPr>
              <a:t> har innsett de positive effekter mangfold kan ha, og søker å ta beslutninger som skaper slike effekter</a:t>
            </a:r>
          </a:p>
          <a:p>
            <a:pPr marL="228600" indent="-228600">
              <a:buAutoNum type="arabicParenR"/>
            </a:pPr>
            <a:r>
              <a:rPr lang="nb-NO" sz="1100" b="0" i="0" u="none" strike="noStrike" kern="1200" dirty="0">
                <a:solidFill>
                  <a:schemeClr val="tx1"/>
                </a:solidFill>
                <a:effectLst/>
                <a:latin typeface="+mn-lt"/>
                <a:ea typeface="+mn-ea"/>
                <a:cs typeface="+mn-cs"/>
              </a:rPr>
              <a:t>Mangfold som bedriftskultur har med gjennomgripende verdier og holdninger som tillater folk med ulik bakgrunn og tenkemåter å samarbeide effektivt og prestere maksimalt i forholdt til sitt potensial. Toleranse og respekt blir viktige verdier. I tillegg til de bedriftsøkonomiske effektene, er dette også en del av virksomheters samfunnsansvar.</a:t>
            </a:r>
          </a:p>
          <a:p>
            <a:pPr marL="0" indent="0">
              <a:buNone/>
            </a:pPr>
            <a:endParaRPr lang="nb-NO" sz="1100" b="0" i="0" u="none" strike="noStrike"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61C6333F-E368-4746-A020-FE91A90E005B}" type="slidenum">
              <a:rPr lang="en-US" smtClean="0"/>
              <a:t>6</a:t>
            </a:fld>
            <a:endParaRPr lang="en-US"/>
          </a:p>
        </p:txBody>
      </p:sp>
    </p:spTree>
    <p:extLst>
      <p:ext uri="{BB962C8B-B14F-4D97-AF65-F5344CB8AC3E}">
        <p14:creationId xmlns:p14="http://schemas.microsoft.com/office/powerpoint/2010/main" val="2842156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1C6333F-E368-4746-A020-FE91A90E005B}" type="slidenum">
              <a:rPr lang="en-US" smtClean="0"/>
              <a:t>7</a:t>
            </a:fld>
            <a:endParaRPr lang="en-US"/>
          </a:p>
        </p:txBody>
      </p:sp>
    </p:spTree>
    <p:extLst>
      <p:ext uri="{BB962C8B-B14F-4D97-AF65-F5344CB8AC3E}">
        <p14:creationId xmlns:p14="http://schemas.microsoft.com/office/powerpoint/2010/main" val="565862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100" dirty="0">
                <a:latin typeface="+mn-lt"/>
              </a:rPr>
              <a:t>Hodet</a:t>
            </a:r>
          </a:p>
        </p:txBody>
      </p:sp>
      <p:sp>
        <p:nvSpPr>
          <p:cNvPr id="4" name="Slide Number Placeholder 3"/>
          <p:cNvSpPr>
            <a:spLocks noGrp="1"/>
          </p:cNvSpPr>
          <p:nvPr>
            <p:ph type="sldNum" sz="quarter" idx="10"/>
          </p:nvPr>
        </p:nvSpPr>
        <p:spPr/>
        <p:txBody>
          <a:bodyPr/>
          <a:lstStyle/>
          <a:p>
            <a:fld id="{FFC6FDDE-A80B-4E55-BD47-F57E3EA8197B}" type="slidenum">
              <a:rPr lang="nb-NO" smtClean="0"/>
              <a:t>8</a:t>
            </a:fld>
            <a:endParaRPr lang="nb-NO"/>
          </a:p>
        </p:txBody>
      </p:sp>
    </p:spTree>
    <p:extLst>
      <p:ext uri="{BB962C8B-B14F-4D97-AF65-F5344CB8AC3E}">
        <p14:creationId xmlns:p14="http://schemas.microsoft.com/office/powerpoint/2010/main" val="2405266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dirty="0"/>
              <a:t>Strategi</a:t>
            </a:r>
            <a:r>
              <a:rPr lang="nb-NO" baseline="0" dirty="0"/>
              <a:t> 2014: </a:t>
            </a:r>
            <a:r>
              <a:rPr lang="nb-NO" dirty="0"/>
              <a:t> </a:t>
            </a:r>
            <a:r>
              <a:rPr lang="nb-NO" sz="1200" b="0" i="0" u="none" strike="noStrike" kern="1200" dirty="0">
                <a:solidFill>
                  <a:schemeClr val="tx1"/>
                </a:solidFill>
                <a:effectLst/>
                <a:latin typeface="+mn-lt"/>
                <a:ea typeface="+mn-ea"/>
                <a:cs typeface="+mn-cs"/>
              </a:rPr>
              <a:t>Mangfoldige:</a:t>
            </a:r>
            <a:r>
              <a:rPr lang="nb-NO" sz="1200" b="0" i="0" u="none" strike="noStrike" kern="1200" baseline="0" dirty="0">
                <a:solidFill>
                  <a:schemeClr val="tx1"/>
                </a:solidFill>
                <a:effectLst/>
                <a:latin typeface="+mn-lt"/>
                <a:ea typeface="+mn-ea"/>
                <a:cs typeface="+mn-cs"/>
              </a:rPr>
              <a:t> </a:t>
            </a:r>
            <a:r>
              <a:rPr lang="nb-NO" sz="1200" b="0" i="0" u="none" strike="noStrike" kern="1200" dirty="0">
                <a:solidFill>
                  <a:schemeClr val="tx1"/>
                </a:solidFill>
                <a:effectLst/>
                <a:latin typeface="+mn-lt"/>
                <a:ea typeface="+mn-ea"/>
                <a:cs typeface="+mn-cs"/>
              </a:rPr>
              <a:t>Tilstedeværelsen i hovedstadsregionen gir oss gode muligheter til å forstå og høste fordelene av byens varierte befolkningssammensetning. Vi skal stimulere til likeverd og forståelse – i samfunnet generelt, og spesielt blant våre studenter og ansatte.</a:t>
            </a:r>
          </a:p>
          <a:p>
            <a:r>
              <a:rPr lang="nb-NO" sz="1200" kern="1200" dirty="0">
                <a:solidFill>
                  <a:schemeClr val="tx1"/>
                </a:solidFill>
                <a:effectLst/>
                <a:latin typeface="+mn-lt"/>
                <a:ea typeface="+mn-ea"/>
                <a:cs typeface="+mn-cs"/>
              </a:rPr>
              <a:t>Hovedmålet med denne handlingsplanen skal være å skape et inkluderende arbeidsmiljø gjennom å fremme mangfold og hindre diskriminering på arbeidsplassen HiOA. Som arbeidsgiver har HiOA en plikt til å arbeide aktivt, målrettet og planmessig med dette. Utover oppfyllelse av lovens krav anses det som viktig og riktig å ha en personalpolitikk som gir oss tilgang på de beste hodene, som får frem det beste i høgskolens ansatte og som sikrer alle ansatte like muligheter. Det handler både om rettferdighet og om å investere i god utnyttelse av de ansattes ressurser. Handlingsplanen skal være et konkret hjelpemiddel i det aktive arbeidet for en inkluderende og rettferdig personalpolitikk. Hovedmålgruppen for denne handlingsplanen er dermed </a:t>
            </a:r>
            <a:r>
              <a:rPr lang="nb-NO" sz="1200" kern="1200" dirty="0" err="1">
                <a:solidFill>
                  <a:schemeClr val="tx1"/>
                </a:solidFill>
                <a:effectLst/>
                <a:latin typeface="+mn-lt"/>
                <a:ea typeface="+mn-ea"/>
                <a:cs typeface="+mn-cs"/>
              </a:rPr>
              <a:t>HiOAs</a:t>
            </a:r>
            <a:r>
              <a:rPr lang="nb-NO" sz="1200" kern="1200" dirty="0">
                <a:solidFill>
                  <a:schemeClr val="tx1"/>
                </a:solidFill>
                <a:effectLst/>
                <a:latin typeface="+mn-lt"/>
                <a:ea typeface="+mn-ea"/>
                <a:cs typeface="+mn-cs"/>
              </a:rPr>
              <a:t> ansatte. </a:t>
            </a:r>
          </a:p>
          <a:p>
            <a:r>
              <a:rPr lang="nb-NO" sz="1200" kern="1200" dirty="0">
                <a:solidFill>
                  <a:schemeClr val="tx1"/>
                </a:solidFill>
                <a:effectLst/>
                <a:latin typeface="+mn-lt"/>
                <a:ea typeface="+mn-ea"/>
                <a:cs typeface="+mn-cs"/>
              </a:rPr>
              <a:t> </a:t>
            </a:r>
          </a:p>
          <a:p>
            <a:r>
              <a:rPr lang="nb-NO" sz="1200" kern="1200" dirty="0">
                <a:solidFill>
                  <a:schemeClr val="tx1"/>
                </a:solidFill>
                <a:effectLst/>
                <a:latin typeface="+mn-lt"/>
                <a:ea typeface="+mn-ea"/>
                <a:cs typeface="+mn-cs"/>
              </a:rPr>
              <a:t>Nytt i denne handlingsplanen er at mål og målgruppe til dels utvides til å gjelde studentene. HiOA er geografisk plassert i den mest mangfoldige regionen i Norge og anser det som en del av sitt samfunnsansvar å ha en organisasjonskultur og et arbeids- og studiemiljø som speiler denne. Ansvaret inkluderer både å utdanne kandidater som kan møte mangfoldet i arbeids- og samfunnsliv med likeverd </a:t>
            </a:r>
            <a:r>
              <a:rPr lang="nb-NO" sz="1200" i="1" kern="1200" dirty="0">
                <a:solidFill>
                  <a:schemeClr val="tx1"/>
                </a:solidFill>
                <a:effectLst/>
                <a:latin typeface="+mn-lt"/>
                <a:ea typeface="+mn-ea"/>
                <a:cs typeface="+mn-cs"/>
              </a:rPr>
              <a:t>og</a:t>
            </a:r>
            <a:r>
              <a:rPr lang="nb-NO" sz="1200" kern="1200" dirty="0">
                <a:solidFill>
                  <a:schemeClr val="tx1"/>
                </a:solidFill>
                <a:effectLst/>
                <a:latin typeface="+mn-lt"/>
                <a:ea typeface="+mn-ea"/>
                <a:cs typeface="+mn-cs"/>
              </a:rPr>
              <a:t> å være et trygt og inkluderende studiested.</a:t>
            </a:r>
          </a:p>
          <a:p>
            <a:r>
              <a:rPr lang="nb-NO" sz="1200" kern="1200" dirty="0">
                <a:solidFill>
                  <a:schemeClr val="tx1"/>
                </a:solidFill>
                <a:effectLst/>
                <a:latin typeface="+mn-lt"/>
                <a:ea typeface="+mn-ea"/>
                <a:cs typeface="+mn-cs"/>
              </a:rPr>
              <a:t>Mangfold er en av </a:t>
            </a:r>
            <a:r>
              <a:rPr lang="nb-NO" sz="1200" kern="1200" dirty="0" err="1">
                <a:solidFill>
                  <a:schemeClr val="tx1"/>
                </a:solidFill>
                <a:effectLst/>
                <a:latin typeface="+mn-lt"/>
                <a:ea typeface="+mn-ea"/>
                <a:cs typeface="+mn-cs"/>
              </a:rPr>
              <a:t>HiOAs</a:t>
            </a:r>
            <a:r>
              <a:rPr lang="nb-NO" sz="1200" kern="1200" dirty="0">
                <a:solidFill>
                  <a:schemeClr val="tx1"/>
                </a:solidFill>
                <a:effectLst/>
                <a:latin typeface="+mn-lt"/>
                <a:ea typeface="+mn-ea"/>
                <a:cs typeface="+mn-cs"/>
              </a:rPr>
              <a:t> kjerneverdier og institusjonen ønsker å ta utgangspunkt i dette såkalt </a:t>
            </a:r>
            <a:r>
              <a:rPr lang="nb-NO" sz="1200" i="1" kern="1200" dirty="0">
                <a:solidFill>
                  <a:schemeClr val="tx1"/>
                </a:solidFill>
                <a:effectLst/>
                <a:latin typeface="+mn-lt"/>
                <a:ea typeface="+mn-ea"/>
                <a:cs typeface="+mn-cs"/>
              </a:rPr>
              <a:t>utvidede likestillingsbegrepet</a:t>
            </a:r>
            <a:r>
              <a:rPr lang="nb-NO" sz="1200" kern="1200" dirty="0">
                <a:solidFill>
                  <a:schemeClr val="tx1"/>
                </a:solidFill>
                <a:effectLst/>
                <a:latin typeface="+mn-lt"/>
                <a:ea typeface="+mn-ea"/>
                <a:cs typeface="+mn-cs"/>
              </a:rPr>
              <a:t>. Likestilling har tradisjonelt handlet om kjønnslikestilling for å sikre kvinner og menn like rettigheter, ansvar og muligheter til blant annet utdanning, arbeid, faglig og personlig utvikling. Imidlertid er kjønn kun en av flere ulikhetsdimensjoner i samfunnet. Dette handler om å ta på alvor at både fordommer og barrierer kan være sammensatte, og dermed også om å utvikle tiltak som tar høyde for denne kompleksiteten. Vi anlegger på den måten en </a:t>
            </a:r>
            <a:r>
              <a:rPr lang="nb-NO" sz="1200" kern="1200" dirty="0" err="1">
                <a:solidFill>
                  <a:schemeClr val="tx1"/>
                </a:solidFill>
                <a:effectLst/>
                <a:latin typeface="+mn-lt"/>
                <a:ea typeface="+mn-ea"/>
                <a:cs typeface="+mn-cs"/>
              </a:rPr>
              <a:t>interseksjonell</a:t>
            </a:r>
            <a:r>
              <a:rPr lang="nb-NO" sz="1200" kern="1200" dirty="0">
                <a:solidFill>
                  <a:schemeClr val="tx1"/>
                </a:solidFill>
                <a:effectLst/>
                <a:latin typeface="+mn-lt"/>
                <a:ea typeface="+mn-ea"/>
                <a:cs typeface="+mn-cs"/>
              </a:rPr>
              <a:t> tilnærming til vårt likestillingsarbeid</a:t>
            </a:r>
            <a:r>
              <a:rPr lang="nb-NO" sz="1200" i="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Fokusutvidelsen fra kjønn til mangfold korresponderer med at Komité for kjønnsbalanse og mangfold i forskning (</a:t>
            </a:r>
            <a:r>
              <a:rPr lang="nb-NO" sz="1200" kern="1200" dirty="0" err="1">
                <a:solidFill>
                  <a:schemeClr val="tx1"/>
                </a:solidFill>
                <a:effectLst/>
                <a:latin typeface="+mn-lt"/>
                <a:ea typeface="+mn-ea"/>
                <a:cs typeface="+mn-cs"/>
              </a:rPr>
              <a:t>Kif</a:t>
            </a:r>
            <a:r>
              <a:rPr lang="nb-NO" sz="1200" kern="1200" dirty="0">
                <a:solidFill>
                  <a:schemeClr val="tx1"/>
                </a:solidFill>
                <a:effectLst/>
                <a:latin typeface="+mn-lt"/>
                <a:ea typeface="+mn-ea"/>
                <a:cs typeface="+mn-cs"/>
              </a:rPr>
              <a:t>) i 2014 fikk utvidet sitt mandat fra KD til å inkludere etnisk mangfold i tillegg til kjønn. </a:t>
            </a:r>
          </a:p>
          <a:p>
            <a:pPr marL="171450" indent="-171450">
              <a:buFont typeface="Arial" panose="020B0604020202020204" pitchFamily="34" charset="0"/>
              <a:buChar char="•"/>
            </a:pPr>
            <a:endParaRPr lang="nb-NO" sz="1200" b="0" i="0" u="none" strike="noStrike"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10"/>
          </p:nvPr>
        </p:nvSpPr>
        <p:spPr/>
        <p:txBody>
          <a:bodyPr/>
          <a:lstStyle/>
          <a:p>
            <a:fld id="{FFC6FDDE-A80B-4E55-BD47-F57E3EA8197B}" type="slidenum">
              <a:rPr lang="nb-NO" smtClean="0"/>
              <a:t>9</a:t>
            </a:fld>
            <a:endParaRPr lang="nb-NO"/>
          </a:p>
        </p:txBody>
      </p:sp>
    </p:spTree>
    <p:extLst>
      <p:ext uri="{BB962C8B-B14F-4D97-AF65-F5344CB8AC3E}">
        <p14:creationId xmlns:p14="http://schemas.microsoft.com/office/powerpoint/2010/main" val="33286929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nb-NO"/>
              <a:t>Klikk for å redigere tittelstil</a:t>
            </a:r>
            <a:endParaRPr lang="nb-NO" dirty="0"/>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a:t>Klikk for å redigere undertittelstil i malen</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nb-NO" noProof="0"/>
              <a:t>Navn Navnesen</a:t>
            </a:r>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nb-NO" noProof="0"/>
              <a:t>dd.mm.yy</a:t>
            </a:r>
          </a:p>
        </p:txBody>
      </p:sp>
      <p:sp>
        <p:nvSpPr>
          <p:cNvPr id="18" name="Plassholder for dato 17">
            <a:extLst>
              <a:ext uri="{FF2B5EF4-FFF2-40B4-BE49-F238E27FC236}">
                <a16:creationId xmlns:a16="http://schemas.microsoft.com/office/drawing/2014/main" id="{652BDE14-9BEA-4244-91C2-4A615BE70EB5}"/>
              </a:ext>
            </a:extLst>
          </p:cNvPr>
          <p:cNvSpPr>
            <a:spLocks noGrp="1"/>
          </p:cNvSpPr>
          <p:nvPr>
            <p:ph type="dt" sz="half" idx="16"/>
          </p:nvPr>
        </p:nvSpPr>
        <p:spPr/>
        <p:txBody>
          <a:bodyPr/>
          <a:lstStyle/>
          <a:p>
            <a:fld id="{933FD058-B629-4592-BD49-BA2C25E18FC7}" type="datetime1">
              <a:rPr lang="nb-NO" smtClean="0"/>
              <a:t>11.11.2022</a:t>
            </a:fld>
            <a:endParaRPr lang="nb-NO"/>
          </a:p>
        </p:txBody>
      </p:sp>
      <p:sp>
        <p:nvSpPr>
          <p:cNvPr id="19" name="Plassholder for bunntekst 18">
            <a:extLst>
              <a:ext uri="{FF2B5EF4-FFF2-40B4-BE49-F238E27FC236}">
                <a16:creationId xmlns:a16="http://schemas.microsoft.com/office/drawing/2014/main" id="{F7311688-F88F-4C95-8A41-E0D915FCA86E}"/>
              </a:ext>
            </a:extLst>
          </p:cNvPr>
          <p:cNvSpPr>
            <a:spLocks noGrp="1"/>
          </p:cNvSpPr>
          <p:nvPr>
            <p:ph type="ftr" sz="quarter" idx="17"/>
          </p:nvPr>
        </p:nvSpPr>
        <p:spPr>
          <a:xfrm>
            <a:off x="972122" y="7668958"/>
            <a:ext cx="4680585" cy="554469"/>
          </a:xfrm>
        </p:spPr>
        <p:txBody>
          <a:bodyPr anchor="t">
            <a:normAutofit/>
          </a:bodyPr>
          <a:lstStyle>
            <a:lvl1pPr>
              <a:defRPr sz="1800"/>
            </a:lvl1pPr>
          </a:lstStyle>
          <a:p>
            <a:r>
              <a:rPr lang="nb-NO"/>
              <a:t>Endre bunntekst via menyen Sett inn -&gt; Topptekst/bunntekst</a:t>
            </a:r>
            <a:endParaRPr lang="nb-NO" dirty="0"/>
          </a:p>
        </p:txBody>
      </p:sp>
      <p:sp>
        <p:nvSpPr>
          <p:cNvPr id="20" name="Plassholder for lysbildenummer 19">
            <a:extLst>
              <a:ext uri="{FF2B5EF4-FFF2-40B4-BE49-F238E27FC236}">
                <a16:creationId xmlns:a16="http://schemas.microsoft.com/office/drawing/2014/main" id="{EFA8C348-F7D6-46ED-9365-3BEAB314D94D}"/>
              </a:ext>
            </a:extLst>
          </p:cNvPr>
          <p:cNvSpPr>
            <a:spLocks noGrp="1"/>
          </p:cNvSpPr>
          <p:nvPr>
            <p:ph type="sldNum" sz="quarter" idx="18"/>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loverskrift stor">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72122" y="4528153"/>
            <a:ext cx="15373922" cy="3323987"/>
          </a:xfrm>
        </p:spPr>
        <p:txBody>
          <a:bodyPr anchor="b">
            <a:normAutofit/>
          </a:bodyPr>
          <a:lstStyle>
            <a:lvl1pPr>
              <a:defRPr sz="12000" cap="all" baseline="0"/>
            </a:lvl1pPr>
          </a:lstStyle>
          <a:p>
            <a:r>
              <a:rPr lang="nb-NO"/>
              <a:t>Klikk for å redigere tittelstil</a:t>
            </a:r>
            <a:endParaRPr lang="nb-NO" dirty="0"/>
          </a:p>
        </p:txBody>
      </p:sp>
      <p:sp>
        <p:nvSpPr>
          <p:cNvPr id="4" name="Plassholder for dato 3"/>
          <p:cNvSpPr>
            <a:spLocks noGrp="1"/>
          </p:cNvSpPr>
          <p:nvPr>
            <p:ph type="dt" sz="half" idx="10"/>
          </p:nvPr>
        </p:nvSpPr>
        <p:spPr/>
        <p:txBody>
          <a:bodyPr/>
          <a:lstStyle/>
          <a:p>
            <a:fld id="{A9CE8AF4-573E-4BE5-BFCE-B127548BDB0B}" type="datetime1">
              <a:rPr lang="nb-NO" smtClean="0"/>
              <a:t>11.11.2022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58411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loverskrift liten">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72122" y="5560923"/>
            <a:ext cx="15373922" cy="2160591"/>
          </a:xfrm>
        </p:spPr>
        <p:txBody>
          <a:bodyPr anchor="b">
            <a:normAutofit/>
          </a:bodyPr>
          <a:lstStyle>
            <a:lvl1pPr>
              <a:defRPr sz="7800" cap="all" baseline="0"/>
            </a:lvl1pPr>
          </a:lstStyle>
          <a:p>
            <a:r>
              <a:rPr lang="nb-NO"/>
              <a:t>Klikk for å redigere tittelstil</a:t>
            </a:r>
            <a:endParaRPr lang="nb-NO" dirty="0"/>
          </a:p>
        </p:txBody>
      </p:sp>
      <p:sp>
        <p:nvSpPr>
          <p:cNvPr id="4" name="Plassholder for dato 3"/>
          <p:cNvSpPr>
            <a:spLocks noGrp="1"/>
          </p:cNvSpPr>
          <p:nvPr>
            <p:ph type="dt" sz="half" idx="10"/>
          </p:nvPr>
        </p:nvSpPr>
        <p:spPr/>
        <p:txBody>
          <a:bodyPr/>
          <a:lstStyle/>
          <a:p>
            <a:fld id="{C6130FC0-376C-4ED3-8C37-A2BA4F1D9B1A}" type="datetime1">
              <a:rPr lang="nb-NO" smtClean="0"/>
              <a:t>11.11.2022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303826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3x tekstboks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4" name="Plassholder for dato 3"/>
          <p:cNvSpPr>
            <a:spLocks noGrp="1"/>
          </p:cNvSpPr>
          <p:nvPr>
            <p:ph type="dt" sz="half" idx="10"/>
          </p:nvPr>
        </p:nvSpPr>
        <p:spPr/>
        <p:txBody>
          <a:bodyPr/>
          <a:lstStyle/>
          <a:p>
            <a:fld id="{9C5F5688-EF4A-4C68-BBB9-43BA95A1927E}" type="datetime1">
              <a:rPr lang="nb-NO" smtClean="0"/>
              <a:t>11.11.2022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0" name="Plassholder for tekst 6">
            <a:extLst>
              <a:ext uri="{FF2B5EF4-FFF2-40B4-BE49-F238E27FC236}">
                <a16:creationId xmlns:a16="http://schemas.microsoft.com/office/drawing/2014/main" id="{3633B4FE-1A74-4469-A955-AEC7C7511EFD}"/>
              </a:ext>
            </a:extLst>
          </p:cNvPr>
          <p:cNvSpPr>
            <a:spLocks noGrp="1"/>
          </p:cNvSpPr>
          <p:nvPr>
            <p:ph type="body" sz="quarter" idx="14"/>
          </p:nvPr>
        </p:nvSpPr>
        <p:spPr>
          <a:xfrm>
            <a:off x="11575448" y="3492436"/>
            <a:ext cx="4770596" cy="4680585"/>
          </a:xfrm>
          <a:prstGeom prst="rect">
            <a:avLst/>
          </a:prstGeo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540937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x tekstbokser og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nb-NO"/>
              <a:t>Klikk ikonet for å legge til et bilde</a:t>
            </a:r>
            <a:endParaRPr lang="en-US"/>
          </a:p>
        </p:txBody>
      </p:sp>
      <p:sp>
        <p:nvSpPr>
          <p:cNvPr id="2" name="Tittel 1"/>
          <p:cNvSpPr>
            <a:spLocks noGrp="1"/>
          </p:cNvSpPr>
          <p:nvPr>
            <p:ph type="title"/>
          </p:nvPr>
        </p:nvSpPr>
        <p:spPr>
          <a:xfrm>
            <a:off x="972121" y="2374096"/>
            <a:ext cx="10027253" cy="664797"/>
          </a:xfrm>
        </p:spPr>
        <p:txBody>
          <a:bodyPr>
            <a:normAutofit/>
          </a:bodyPr>
          <a:lstStyle/>
          <a:p>
            <a:r>
              <a:rPr lang="nb-NO"/>
              <a:t>Klikk for å redigere tittelstil</a:t>
            </a:r>
            <a:endParaRPr lang="nb-NO" dirty="0"/>
          </a:p>
        </p:txBody>
      </p:sp>
      <p:sp>
        <p:nvSpPr>
          <p:cNvPr id="4" name="Plassholder for dato 3"/>
          <p:cNvSpPr>
            <a:spLocks noGrp="1"/>
          </p:cNvSpPr>
          <p:nvPr>
            <p:ph type="dt" sz="half" idx="10"/>
          </p:nvPr>
        </p:nvSpPr>
        <p:spPr/>
        <p:txBody>
          <a:bodyPr/>
          <a:lstStyle/>
          <a:p>
            <a:fld id="{FB40A61F-7B4B-4EA6-8C02-ADD7DF0E2D01}" type="datetime1">
              <a:rPr lang="nb-NO" smtClean="0"/>
              <a:t>11.11.2022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Plassholder for tekst 6">
            <a:extLst>
              <a:ext uri="{FF2B5EF4-FFF2-40B4-BE49-F238E27FC236}">
                <a16:creationId xmlns:a16="http://schemas.microsoft.com/office/drawing/2014/main"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3267297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Plassholder for bilde 2">
            <a:extLst>
              <a:ext uri="{FF2B5EF4-FFF2-40B4-BE49-F238E27FC236}">
                <a16:creationId xmlns:a16="http://schemas.microsoft.com/office/drawing/2014/main" id="{BBBCD936-BFAE-449A-8A24-0073D81BA783}"/>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nb-NO"/>
              <a:t>Klikk ikonet for å legge til et bilde</a:t>
            </a:r>
            <a:endParaRPr lang="en-US"/>
          </a:p>
        </p:txBody>
      </p:sp>
      <p:sp>
        <p:nvSpPr>
          <p:cNvPr id="2" name="Tittel 1"/>
          <p:cNvSpPr>
            <a:spLocks noGrp="1"/>
          </p:cNvSpPr>
          <p:nvPr>
            <p:ph type="title"/>
          </p:nvPr>
        </p:nvSpPr>
        <p:spPr>
          <a:xfrm>
            <a:off x="972122" y="2374096"/>
            <a:ext cx="10027254" cy="664797"/>
          </a:xfrm>
        </p:spPr>
        <p:txBody>
          <a:bodyPr>
            <a:normAutofit/>
          </a:bodyPr>
          <a:lstStyle>
            <a:lvl1pPr>
              <a:defRPr/>
            </a:lvl1pPr>
          </a:lstStyle>
          <a:p>
            <a:r>
              <a:rPr lang="nb-NO"/>
              <a:t>Klikk for å redigere tittelstil</a:t>
            </a:r>
            <a:endParaRPr lang="nb-NO" dirty="0"/>
          </a:p>
        </p:txBody>
      </p:sp>
      <p:sp>
        <p:nvSpPr>
          <p:cNvPr id="4" name="Plassholder for dato 3"/>
          <p:cNvSpPr>
            <a:spLocks noGrp="1"/>
          </p:cNvSpPr>
          <p:nvPr>
            <p:ph type="dt" sz="half" idx="10"/>
          </p:nvPr>
        </p:nvSpPr>
        <p:spPr/>
        <p:txBody>
          <a:bodyPr/>
          <a:lstStyle/>
          <a:p>
            <a:fld id="{DCACAB2F-C16E-4480-931D-58E03967C509}" type="datetime1">
              <a:rPr lang="nb-NO" smtClean="0"/>
              <a:t>11.11.2022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10027254" cy="4680585"/>
          </a:xfrm>
          <a:prstGeom prst="rect">
            <a:avLst/>
          </a:prstGeo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1062509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tekst og stort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9D269D-CF15-4DD4-9F8A-A45648ABC15B}"/>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chor="t" anchorCtr="1">
            <a:normAutofit/>
          </a:bodyPr>
          <a:lstStyle>
            <a:lvl1pPr marL="0" indent="0" algn="ctr">
              <a:buNone/>
              <a:defRPr sz="3000">
                <a:solidFill>
                  <a:schemeClr val="lt1"/>
                </a:solidFill>
              </a:defRPr>
            </a:lvl1pPr>
          </a:lstStyle>
          <a:p>
            <a:r>
              <a:rPr lang="nb-NO"/>
              <a:t>Klikk ikonet for å legge til et bilde</a:t>
            </a:r>
            <a:endParaRPr lang="en-US"/>
          </a:p>
        </p:txBody>
      </p:sp>
      <p:sp>
        <p:nvSpPr>
          <p:cNvPr id="2" name="Tittel 1"/>
          <p:cNvSpPr>
            <a:spLocks noGrp="1"/>
          </p:cNvSpPr>
          <p:nvPr>
            <p:ph type="title"/>
          </p:nvPr>
        </p:nvSpPr>
        <p:spPr>
          <a:xfrm>
            <a:off x="972122" y="1709298"/>
            <a:ext cx="4860608" cy="1329595"/>
          </a:xfrm>
        </p:spPr>
        <p:txBody>
          <a:bodyPr/>
          <a:lstStyle/>
          <a:p>
            <a:r>
              <a:rPr lang="nb-NO"/>
              <a:t>Klikk for å redigere tittelstil</a:t>
            </a:r>
            <a:endParaRPr lang="nb-NO" dirty="0"/>
          </a:p>
        </p:txBody>
      </p:sp>
      <p:sp>
        <p:nvSpPr>
          <p:cNvPr id="4" name="Plassholder for dato 3"/>
          <p:cNvSpPr>
            <a:spLocks noGrp="1"/>
          </p:cNvSpPr>
          <p:nvPr>
            <p:ph type="dt" sz="half" idx="10"/>
          </p:nvPr>
        </p:nvSpPr>
        <p:spPr/>
        <p:txBody>
          <a:bodyPr/>
          <a:lstStyle/>
          <a:p>
            <a:fld id="{10E9B3D4-7994-43FD-8647-78BFDAEEE4B3}" type="datetime1">
              <a:rPr lang="nb-NO" smtClean="0"/>
              <a:t>11.11.2022</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endParaRPr lang="nb-NO" dirty="0"/>
          </a:p>
        </p:txBody>
      </p:sp>
      <p:sp>
        <p:nvSpPr>
          <p:cNvPr id="6" name="Plassholder for lysbildenummer 5"/>
          <p:cNvSpPr>
            <a:spLocks noGrp="1"/>
          </p:cNvSpPr>
          <p:nvPr>
            <p:ph type="sldNum" sz="quarter" idx="12"/>
          </p:nvPr>
        </p:nvSpPr>
        <p:spPr/>
        <p:txBody>
          <a:bodyPr/>
          <a:lstStyle>
            <a:lvl1pPr algn="r">
              <a:defRPr>
                <a:solidFill>
                  <a:schemeClr val="accent1"/>
                </a:solidFill>
              </a:defRPr>
            </a:lvl1pPr>
          </a:lstStyle>
          <a:p>
            <a:fld id="{5751DFAA-887F-4071-8EAD-E8CA316FCF06}" type="slidenum">
              <a:rPr lang="nb-NO" smtClean="0"/>
              <a:pPr/>
              <a:t>‹#›</a:t>
            </a:fld>
            <a:endParaRPr lang="nb-NO"/>
          </a:p>
        </p:txBody>
      </p:sp>
      <p:sp>
        <p:nvSpPr>
          <p:cNvPr id="7" name="Plassholder for tekst 6">
            <a:extLst>
              <a:ext uri="{FF2B5EF4-FFF2-40B4-BE49-F238E27FC236}">
                <a16:creationId xmlns:a16="http://schemas.microsoft.com/office/drawing/2014/main" id="{193CDAAF-0A1D-4E30-BDF4-5F1522786F95}"/>
              </a:ext>
            </a:extLst>
          </p:cNvPr>
          <p:cNvSpPr>
            <a:spLocks noGrp="1"/>
          </p:cNvSpPr>
          <p:nvPr>
            <p:ph type="body" sz="quarter" idx="13"/>
          </p:nvPr>
        </p:nvSpPr>
        <p:spPr>
          <a:xfrm>
            <a:off x="972121" y="3492436"/>
            <a:ext cx="4860608" cy="4680585"/>
          </a:xfrm>
          <a:prstGeom prst="rect">
            <a:avLst/>
          </a:prstGeo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4192639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7E55B23D-A101-4B76-A4BE-631E88A6A755}"/>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nb-NO"/>
              <a:t>Klikk ikonet for å legge til et bilde</a:t>
            </a:r>
            <a:endParaRPr lang="en-US" dirty="0"/>
          </a:p>
        </p:txBody>
      </p:sp>
      <p:sp>
        <p:nvSpPr>
          <p:cNvPr id="2" name="Plassholder for dato 1"/>
          <p:cNvSpPr>
            <a:spLocks noGrp="1"/>
          </p:cNvSpPr>
          <p:nvPr>
            <p:ph type="dt" sz="half" idx="10"/>
          </p:nvPr>
        </p:nvSpPr>
        <p:spPr/>
        <p:txBody>
          <a:bodyPr/>
          <a:lstStyle>
            <a:lvl1pPr>
              <a:defRPr>
                <a:solidFill>
                  <a:schemeClr val="accent1"/>
                </a:solidFill>
              </a:defRPr>
            </a:lvl1pPr>
          </a:lstStyle>
          <a:p>
            <a:fld id="{7449F539-FFF7-468C-925B-E59F79D96701}" type="datetime1">
              <a:rPr lang="nb-NO" smtClean="0"/>
              <a:t>11.11.2022</a:t>
            </a:fld>
            <a:endParaRPr lang="nb-NO"/>
          </a:p>
        </p:txBody>
      </p:sp>
      <p:sp>
        <p:nvSpPr>
          <p:cNvPr id="3" name="Plassholder for bunntekst 2"/>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4" name="Plassholder for lysbildenummer 3"/>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11" name="Plassholder for tekst 10">
            <a:extLst>
              <a:ext uri="{FF2B5EF4-FFF2-40B4-BE49-F238E27FC236}">
                <a16:creationId xmlns:a16="http://schemas.microsoft.com/office/drawing/2014/main" id="{10E39287-A8EF-4C34-A1FC-3948F2552699}"/>
              </a:ext>
            </a:extLst>
          </p:cNvPr>
          <p:cNvSpPr>
            <a:spLocks noGrp="1"/>
          </p:cNvSpPr>
          <p:nvPr>
            <p:ph type="body" idx="13" hasCustomPrompt="1"/>
          </p:nvPr>
        </p:nvSpPr>
        <p:spPr>
          <a:xfrm>
            <a:off x="972122" y="972122"/>
            <a:ext cx="1004318" cy="595885"/>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id="{10B431D3-7494-4FBC-B3D0-A66DB1B545B5}"/>
              </a:ext>
            </a:extLst>
          </p:cNvPr>
          <p:cNvSpPr>
            <a:spLocks noGrp="1"/>
          </p:cNvSpPr>
          <p:nvPr>
            <p:ph type="body" sz="quarter" idx="14" hasCustomPrompt="1"/>
          </p:nvPr>
        </p:nvSpPr>
        <p:spPr>
          <a:xfrm>
            <a:off x="972123" y="8774297"/>
            <a:ext cx="2313437" cy="272797"/>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1304279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tat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72122" y="4517203"/>
            <a:ext cx="15373922" cy="3240887"/>
          </a:xfrm>
        </p:spPr>
        <p:txBody>
          <a:bodyPr anchor="b">
            <a:normAutofit/>
          </a:bodyPr>
          <a:lstStyle>
            <a:lvl1pPr>
              <a:defRPr sz="7800" cap="all" baseline="0"/>
            </a:lvl1pPr>
          </a:lstStyle>
          <a:p>
            <a:r>
              <a:rPr lang="nb-NO" dirty="0"/>
              <a:t>Klikk for å legge til sitat</a:t>
            </a:r>
          </a:p>
        </p:txBody>
      </p:sp>
      <p:sp>
        <p:nvSpPr>
          <p:cNvPr id="4" name="Plassholder for dato 3"/>
          <p:cNvSpPr>
            <a:spLocks noGrp="1"/>
          </p:cNvSpPr>
          <p:nvPr>
            <p:ph type="dt" sz="half" idx="10"/>
          </p:nvPr>
        </p:nvSpPr>
        <p:spPr/>
        <p:txBody>
          <a:bodyPr/>
          <a:lstStyle/>
          <a:p>
            <a:fld id="{207FAC6F-2F44-4401-9C24-583034186B1B}" type="datetime1">
              <a:rPr lang="nb-NO" smtClean="0"/>
              <a:t>11.11.2022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lvl1pPr>
          </a:lstStyle>
          <a:p>
            <a:pPr lvl="0"/>
            <a:r>
              <a:rPr lang="en-US" dirty="0" err="1"/>
              <a:t>Sitert</a:t>
            </a:r>
            <a:r>
              <a:rPr lang="en-US" dirty="0"/>
              <a:t> </a:t>
            </a:r>
            <a:r>
              <a:rPr lang="en-US" dirty="0" err="1"/>
              <a:t>Kilde</a:t>
            </a:r>
            <a:endParaRPr lang="en-US" dirty="0"/>
          </a:p>
        </p:txBody>
      </p:sp>
    </p:spTree>
    <p:extLst>
      <p:ext uri="{BB962C8B-B14F-4D97-AF65-F5344CB8AC3E}">
        <p14:creationId xmlns:p14="http://schemas.microsoft.com/office/powerpoint/2010/main" val="907710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tatside /m bildebakgrunn">
    <p:bg>
      <p:bgPr>
        <a:solidFill>
          <a:schemeClr val="lt1"/>
        </a:solidFill>
        <a:effectLst/>
      </p:bgPr>
    </p:bg>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id="{CCCE99AD-0406-40AA-BCE7-C39ABF192C27}"/>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nb-NO"/>
              <a:t>Klikk ikonet for å legge til et bilde</a:t>
            </a:r>
            <a:endParaRPr lang="en-US" dirty="0"/>
          </a:p>
        </p:txBody>
      </p:sp>
      <p:sp>
        <p:nvSpPr>
          <p:cNvPr id="2" name="Tittel 1"/>
          <p:cNvSpPr>
            <a:spLocks noGrp="1"/>
          </p:cNvSpPr>
          <p:nvPr>
            <p:ph type="title" hasCustomPrompt="1"/>
          </p:nvPr>
        </p:nvSpPr>
        <p:spPr>
          <a:xfrm>
            <a:off x="972122" y="5597499"/>
            <a:ext cx="15373922" cy="2160591"/>
          </a:xfrm>
        </p:spPr>
        <p:txBody>
          <a:bodyPr anchor="b">
            <a:normAutofit/>
          </a:bodyPr>
          <a:lstStyle>
            <a:lvl1pPr>
              <a:defRPr sz="7800" cap="all" baseline="0">
                <a:solidFill>
                  <a:schemeClr val="accent1"/>
                </a:solidFill>
              </a:defRPr>
            </a:lvl1pPr>
          </a:lstStyle>
          <a:p>
            <a:r>
              <a:rPr lang="nb-NO" dirty="0"/>
              <a:t>Klikk for å legge til sitat</a:t>
            </a:r>
          </a:p>
        </p:txBody>
      </p:sp>
      <p:sp>
        <p:nvSpPr>
          <p:cNvPr id="4" name="Plassholder for dato 3"/>
          <p:cNvSpPr>
            <a:spLocks noGrp="1"/>
          </p:cNvSpPr>
          <p:nvPr>
            <p:ph type="dt" sz="half" idx="10"/>
          </p:nvPr>
        </p:nvSpPr>
        <p:spPr/>
        <p:txBody>
          <a:bodyPr/>
          <a:lstStyle>
            <a:lvl1pPr>
              <a:defRPr>
                <a:solidFill>
                  <a:schemeClr val="accent1"/>
                </a:solidFill>
              </a:defRPr>
            </a:lvl1pPr>
          </a:lstStyle>
          <a:p>
            <a:fld id="{7B5AAC64-5A2C-40B8-A406-867B7A831EF0}" type="datetime1">
              <a:rPr lang="nb-NO" smtClean="0"/>
              <a:t>11.11.2022</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7" name="Plassholder for tekst 7">
            <a:extLst>
              <a:ext uri="{FF2B5EF4-FFF2-40B4-BE49-F238E27FC236}">
                <a16:creationId xmlns:a16="http://schemas.microsoft.com/office/drawing/2014/main"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solidFill>
                  <a:schemeClr val="accent1"/>
                </a:solidFill>
              </a:defRPr>
            </a:lvl1pPr>
          </a:lstStyle>
          <a:p>
            <a:pPr lvl="0"/>
            <a:r>
              <a:rPr lang="en-US" dirty="0" err="1"/>
              <a:t>Sitert</a:t>
            </a:r>
            <a:r>
              <a:rPr lang="en-US" dirty="0"/>
              <a:t> </a:t>
            </a:r>
            <a:r>
              <a:rPr lang="en-US" dirty="0" err="1"/>
              <a:t>Kilde</a:t>
            </a:r>
            <a:endParaRPr lang="en-US" dirty="0"/>
          </a:p>
        </p:txBody>
      </p:sp>
      <p:sp>
        <p:nvSpPr>
          <p:cNvPr id="11" name="Plassholder for tekst 10">
            <a:extLst>
              <a:ext uri="{FF2B5EF4-FFF2-40B4-BE49-F238E27FC236}">
                <a16:creationId xmlns:a16="http://schemas.microsoft.com/office/drawing/2014/main" id="{A4AE70EA-EB2B-4642-8AB7-DC90C3F6A3D9}"/>
              </a:ext>
            </a:extLst>
          </p:cNvPr>
          <p:cNvSpPr>
            <a:spLocks noGrp="1"/>
          </p:cNvSpPr>
          <p:nvPr>
            <p:ph type="body" idx="14" hasCustomPrompt="1"/>
          </p:nvPr>
        </p:nvSpPr>
        <p:spPr>
          <a:xfrm>
            <a:off x="972122" y="972122"/>
            <a:ext cx="1004318" cy="595885"/>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id="{52CA5463-497B-4D4A-821F-C1642E29C5EC}"/>
              </a:ext>
            </a:extLst>
          </p:cNvPr>
          <p:cNvSpPr>
            <a:spLocks noGrp="1"/>
          </p:cNvSpPr>
          <p:nvPr>
            <p:ph type="body" sz="quarter" idx="15" hasCustomPrompt="1"/>
          </p:nvPr>
        </p:nvSpPr>
        <p:spPr>
          <a:xfrm>
            <a:off x="972123" y="8774297"/>
            <a:ext cx="2313437" cy="272797"/>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3725703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972122" y="3492436"/>
            <a:ext cx="7380922" cy="468058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8965122" y="3492436"/>
            <a:ext cx="7380922" cy="468058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200BB890-1DCF-491B-8DCC-AAE2708E8CDF}" type="datetime1">
              <a:rPr lang="nb-NO" smtClean="0"/>
              <a:t>11.11.2022</a:t>
            </a:fld>
            <a:endParaRPr lang="nb-NO"/>
          </a:p>
        </p:txBody>
      </p:sp>
      <p:sp>
        <p:nvSpPr>
          <p:cNvPr id="6" name="Plassholder for bunntekst 5"/>
          <p:cNvSpPr>
            <a:spLocks noGrp="1"/>
          </p:cNvSpPr>
          <p:nvPr>
            <p:ph type="ftr" sz="quarter" idx="11"/>
          </p:nvPr>
        </p:nvSpPr>
        <p:spPr/>
        <p:txBody>
          <a:bodyPr/>
          <a:lstStyle/>
          <a:p>
            <a:r>
              <a:rPr lang="nb-NO"/>
              <a:t>Endre bunntekst via menyen Sett inn -&gt; Topptekst/bunntekst</a:t>
            </a:r>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21327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9876034" cy="2160591"/>
          </a:xfrm>
        </p:spPr>
        <p:txBody>
          <a:bodyPr anchor="b">
            <a:normAutofit/>
          </a:bodyPr>
          <a:lstStyle>
            <a:lvl1pPr algn="l">
              <a:defRPr sz="7800"/>
            </a:lvl1pPr>
          </a:lstStyle>
          <a:p>
            <a:r>
              <a:rPr lang="nb-NO"/>
              <a:t>Klikk for å redigere tittelstil</a:t>
            </a:r>
            <a:endParaRPr lang="nb-NO" dirty="0"/>
          </a:p>
        </p:txBody>
      </p:sp>
      <p:sp>
        <p:nvSpPr>
          <p:cNvPr id="3" name="Undertittel 2"/>
          <p:cNvSpPr>
            <a:spLocks noGrp="1"/>
          </p:cNvSpPr>
          <p:nvPr>
            <p:ph type="subTitle" idx="1"/>
          </p:nvPr>
        </p:nvSpPr>
        <p:spPr>
          <a:xfrm>
            <a:off x="972121" y="5489579"/>
            <a:ext cx="9876034"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a:t>Klikk for å redigere undertittelstil i malen</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dirty="0" err="1"/>
              <a:t>dd.mm.yy</a:t>
            </a:r>
            <a:endParaRPr lang="en-US" dirty="0"/>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4"/>
            <a:stretch>
              <a:fillRect/>
            </a:stretch>
          </a:blipFill>
        </p:spPr>
        <p:txBody>
          <a:bodyPr lIns="0" tIns="1800000" rIns="0" bIns="0">
            <a:normAutofit/>
          </a:bodyPr>
          <a:lstStyle>
            <a:lvl1pPr marL="0" indent="0" algn="ctr">
              <a:buNone/>
              <a:defRPr sz="3000"/>
            </a:lvl1pPr>
          </a:lstStyle>
          <a:p>
            <a:r>
              <a:rPr lang="nb-NO"/>
              <a:t>Klikk ikonet for å legge til et bilde</a:t>
            </a:r>
            <a:endParaRPr lang="en-US"/>
          </a:p>
        </p:txBody>
      </p:sp>
      <p:sp>
        <p:nvSpPr>
          <p:cNvPr id="12" name="Plassholder for dato 11">
            <a:extLst>
              <a:ext uri="{FF2B5EF4-FFF2-40B4-BE49-F238E27FC236}">
                <a16:creationId xmlns:a16="http://schemas.microsoft.com/office/drawing/2014/main" id="{56B53AF6-B139-48E4-B8B2-15266DC4DC45}"/>
              </a:ext>
            </a:extLst>
          </p:cNvPr>
          <p:cNvSpPr>
            <a:spLocks noGrp="1"/>
          </p:cNvSpPr>
          <p:nvPr>
            <p:ph type="dt" sz="half" idx="17"/>
          </p:nvPr>
        </p:nvSpPr>
        <p:spPr/>
        <p:txBody>
          <a:bodyPr/>
          <a:lstStyle/>
          <a:p>
            <a:fld id="{37BE446B-37D5-499C-8850-1B2C3100DCFD}" type="datetime1">
              <a:rPr lang="nb-NO" smtClean="0"/>
              <a:t>11.11.2022</a:t>
            </a:fld>
            <a:endParaRPr lang="nb-NO"/>
          </a:p>
        </p:txBody>
      </p:sp>
      <p:sp>
        <p:nvSpPr>
          <p:cNvPr id="19" name="Plassholder for bunntekst 18">
            <a:extLst>
              <a:ext uri="{FF2B5EF4-FFF2-40B4-BE49-F238E27FC236}">
                <a16:creationId xmlns:a16="http://schemas.microsoft.com/office/drawing/2014/main" id="{1EEE1C09-86BF-4F2C-8464-4675F6B481B1}"/>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a:t>Endre bunntekst via menyen Sett inn -&gt; Topptekst/bunntekst</a:t>
            </a:r>
            <a:endParaRPr lang="nb-NO" dirty="0"/>
          </a:p>
        </p:txBody>
      </p:sp>
      <p:sp>
        <p:nvSpPr>
          <p:cNvPr id="20" name="Plassholder for lysbildenummer 19">
            <a:extLst>
              <a:ext uri="{FF2B5EF4-FFF2-40B4-BE49-F238E27FC236}">
                <a16:creationId xmlns:a16="http://schemas.microsoft.com/office/drawing/2014/main" id="{34EC6E11-8AB0-4BC8-93DC-407904FA9CDC}"/>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3490294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72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nb-NO"/>
              <a:t>Rediger tekststiler i malen</a:t>
            </a:r>
          </a:p>
        </p:txBody>
      </p:sp>
      <p:sp>
        <p:nvSpPr>
          <p:cNvPr id="4" name="Plassholder for innhold 3"/>
          <p:cNvSpPr>
            <a:spLocks noGrp="1"/>
          </p:cNvSpPr>
          <p:nvPr>
            <p:ph sz="half" idx="2"/>
          </p:nvPr>
        </p:nvSpPr>
        <p:spPr>
          <a:xfrm>
            <a:off x="972122" y="3954101"/>
            <a:ext cx="7380922" cy="421892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8965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nb-NO"/>
              <a:t>Rediger tekststiler i malen</a:t>
            </a:r>
          </a:p>
        </p:txBody>
      </p:sp>
      <p:sp>
        <p:nvSpPr>
          <p:cNvPr id="6" name="Plassholder for innhold 5"/>
          <p:cNvSpPr>
            <a:spLocks noGrp="1"/>
          </p:cNvSpPr>
          <p:nvPr>
            <p:ph sz="quarter" idx="4"/>
          </p:nvPr>
        </p:nvSpPr>
        <p:spPr>
          <a:xfrm>
            <a:off x="8965122" y="3954101"/>
            <a:ext cx="7380922" cy="421892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13F53353-0077-46D4-9E9F-3B3ACCEF9529}" type="datetime1">
              <a:rPr lang="nb-NO" smtClean="0"/>
              <a:t>11.11.2022</a:t>
            </a:fld>
            <a:endParaRPr lang="nb-NO"/>
          </a:p>
        </p:txBody>
      </p:sp>
      <p:sp>
        <p:nvSpPr>
          <p:cNvPr id="8" name="Plassholder for bunntekst 7"/>
          <p:cNvSpPr>
            <a:spLocks noGrp="1"/>
          </p:cNvSpPr>
          <p:nvPr>
            <p:ph type="ftr" sz="quarter" idx="11"/>
          </p:nvPr>
        </p:nvSpPr>
        <p:spPr/>
        <p:txBody>
          <a:bodyPr/>
          <a:lstStyle/>
          <a:p>
            <a:r>
              <a:rPr lang="nb-NO"/>
              <a:t>Endre bunntekst via menyen Sett inn -&gt; Topptekst/bunntekst</a:t>
            </a:r>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2DA985E1-7DD2-458A-A77D-21904FB8115C}"/>
              </a:ext>
            </a:extLst>
          </p:cNvPr>
          <p:cNvSpPr>
            <a:spLocks noGrp="1"/>
          </p:cNvSpPr>
          <p:nvPr>
            <p:ph type="title"/>
          </p:nvPr>
        </p:nvSpPr>
        <p:spPr/>
        <p:txBody>
          <a:bodyPr/>
          <a:lstStyle/>
          <a:p>
            <a:r>
              <a:rPr lang="nb-NO"/>
              <a:t>Klikk for å redigere tittelstil</a:t>
            </a:r>
            <a:endParaRPr lang="en-US"/>
          </a:p>
        </p:txBody>
      </p:sp>
    </p:spTree>
    <p:extLst>
      <p:ext uri="{BB962C8B-B14F-4D97-AF65-F5344CB8AC3E}">
        <p14:creationId xmlns:p14="http://schemas.microsoft.com/office/powerpoint/2010/main" val="3084663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8CC9DF71-EB1E-4244-B196-1B0E4A9D617A}" type="datetime1">
              <a:rPr lang="nb-NO" smtClean="0"/>
              <a:t>11.11.2022</a:t>
            </a:fld>
            <a:endParaRPr lang="nb-NO"/>
          </a:p>
        </p:txBody>
      </p:sp>
      <p:sp>
        <p:nvSpPr>
          <p:cNvPr id="4" name="Plassholder for bunntekst 3"/>
          <p:cNvSpPr>
            <a:spLocks noGrp="1"/>
          </p:cNvSpPr>
          <p:nvPr>
            <p:ph type="ftr" sz="quarter" idx="11"/>
          </p:nvPr>
        </p:nvSpPr>
        <p:spPr/>
        <p:txBody>
          <a:bodyPr/>
          <a:lstStyle/>
          <a:p>
            <a:r>
              <a:rPr lang="nb-NO"/>
              <a:t>Endre bunntekst via menyen Sett inn -&gt; Topptekst/bunntekst</a:t>
            </a:r>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098047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0BA6A8D-1C39-4BD8-BD48-0DA8FCAB9C75}" type="datetime1">
              <a:rPr lang="nb-NO" smtClean="0"/>
              <a:t>11.11.2022</a:t>
            </a:fld>
            <a:endParaRPr lang="nb-NO"/>
          </a:p>
        </p:txBody>
      </p:sp>
      <p:sp>
        <p:nvSpPr>
          <p:cNvPr id="3" name="Plassholder for bunntekst 2"/>
          <p:cNvSpPr>
            <a:spLocks noGrp="1"/>
          </p:cNvSpPr>
          <p:nvPr>
            <p:ph type="ftr" sz="quarter" idx="11"/>
          </p:nvPr>
        </p:nvSpPr>
        <p:spPr/>
        <p:txBody>
          <a:bodyPr/>
          <a:lstStyle/>
          <a:p>
            <a:r>
              <a:rPr lang="nb-NO"/>
              <a:t>Endre bunntekst via menyen Sett inn -&gt; Topptekst/bunntekst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43840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Grunnlag">
    <p:spTree>
      <p:nvGrpSpPr>
        <p:cNvPr id="1" name=""/>
        <p:cNvGrpSpPr/>
        <p:nvPr/>
      </p:nvGrpSpPr>
      <p:grpSpPr>
        <a:xfrm>
          <a:off x="0" y="0"/>
          <a:ext cx="0" cy="0"/>
          <a:chOff x="0" y="0"/>
          <a:chExt cx="0" cy="0"/>
        </a:xfrm>
      </p:grpSpPr>
      <p:sp>
        <p:nvSpPr>
          <p:cNvPr id="6" name="Rektangel 5"/>
          <p:cNvSpPr/>
          <p:nvPr userDrawn="1"/>
        </p:nvSpPr>
        <p:spPr>
          <a:xfrm>
            <a:off x="2970506" y="3022419"/>
            <a:ext cx="3550950" cy="1586942"/>
          </a:xfrm>
          <a:prstGeom prst="rect">
            <a:avLst/>
          </a:prstGeom>
          <a:solidFill>
            <a:srgbClr val="8C5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b-NO" sz="2560" b="1" dirty="0">
                <a:solidFill>
                  <a:prstClr val="white"/>
                </a:solidFill>
                <a:cs typeface="Arial" panose="020B0604020202020204" pitchFamily="34" charset="0"/>
              </a:rPr>
              <a:t>KJØNN</a:t>
            </a:r>
          </a:p>
        </p:txBody>
      </p:sp>
      <p:sp>
        <p:nvSpPr>
          <p:cNvPr id="28" name="Rektangel 27"/>
          <p:cNvSpPr/>
          <p:nvPr userDrawn="1"/>
        </p:nvSpPr>
        <p:spPr>
          <a:xfrm>
            <a:off x="6862894" y="3022589"/>
            <a:ext cx="3550950" cy="1586942"/>
          </a:xfrm>
          <a:prstGeom prst="rect">
            <a:avLst/>
          </a:prstGeom>
          <a:solidFill>
            <a:srgbClr val="39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560" b="1" dirty="0">
                <a:solidFill>
                  <a:prstClr val="white"/>
                </a:solidFill>
                <a:cs typeface="Arial" panose="020B0604020202020204" pitchFamily="34" charset="0"/>
              </a:rPr>
              <a:t>RELIGION</a:t>
            </a:r>
          </a:p>
          <a:p>
            <a:pPr algn="ctr"/>
            <a:r>
              <a:rPr lang="nb-NO" sz="2560" b="1" dirty="0">
                <a:solidFill>
                  <a:prstClr val="white"/>
                </a:solidFill>
                <a:cs typeface="Arial" panose="020B0604020202020204" pitchFamily="34" charset="0"/>
              </a:rPr>
              <a:t>LIVSSYN</a:t>
            </a:r>
          </a:p>
        </p:txBody>
      </p:sp>
      <p:sp>
        <p:nvSpPr>
          <p:cNvPr id="29" name="Rektangel 28"/>
          <p:cNvSpPr/>
          <p:nvPr userDrawn="1"/>
        </p:nvSpPr>
        <p:spPr>
          <a:xfrm>
            <a:off x="10752459" y="3021184"/>
            <a:ext cx="3550950" cy="1586942"/>
          </a:xfrm>
          <a:prstGeom prst="rect">
            <a:avLst/>
          </a:prstGeom>
          <a:solidFill>
            <a:srgbClr val="42A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560" b="1" dirty="0">
                <a:solidFill>
                  <a:prstClr val="white"/>
                </a:solidFill>
                <a:cs typeface="Arial" panose="020B0604020202020204" pitchFamily="34" charset="0"/>
              </a:rPr>
              <a:t>NEDSATT</a:t>
            </a:r>
          </a:p>
          <a:p>
            <a:pPr algn="ctr"/>
            <a:r>
              <a:rPr lang="nb-NO" sz="2560" b="1" dirty="0">
                <a:solidFill>
                  <a:prstClr val="white"/>
                </a:solidFill>
                <a:cs typeface="Arial" panose="020B0604020202020204" pitchFamily="34" charset="0"/>
              </a:rPr>
              <a:t>FUNKSJONS-EVNE</a:t>
            </a:r>
          </a:p>
        </p:txBody>
      </p:sp>
      <p:sp>
        <p:nvSpPr>
          <p:cNvPr id="32" name="Rektangel 31"/>
          <p:cNvSpPr/>
          <p:nvPr userDrawn="1"/>
        </p:nvSpPr>
        <p:spPr>
          <a:xfrm>
            <a:off x="2970506" y="4837613"/>
            <a:ext cx="3550950" cy="1586942"/>
          </a:xfrm>
          <a:prstGeom prst="rect">
            <a:avLst/>
          </a:prstGeom>
          <a:solidFill>
            <a:srgbClr val="10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b-NO" sz="2560" b="1" dirty="0">
                <a:solidFill>
                  <a:prstClr val="white"/>
                </a:solidFill>
                <a:cs typeface="Arial" panose="020B0604020202020204" pitchFamily="34" charset="0"/>
              </a:rPr>
              <a:t>ETNISITET</a:t>
            </a:r>
          </a:p>
        </p:txBody>
      </p:sp>
      <p:sp>
        <p:nvSpPr>
          <p:cNvPr id="33" name="Rektangel 32"/>
          <p:cNvSpPr/>
          <p:nvPr userDrawn="1"/>
        </p:nvSpPr>
        <p:spPr>
          <a:xfrm>
            <a:off x="6862894" y="4839559"/>
            <a:ext cx="3550950" cy="1586942"/>
          </a:xfrm>
          <a:prstGeom prst="rect">
            <a:avLst/>
          </a:prstGeom>
          <a:solidFill>
            <a:srgbClr val="652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b-NO" sz="2560" b="1" dirty="0">
                <a:solidFill>
                  <a:prstClr val="white"/>
                </a:solidFill>
                <a:cs typeface="Arial" panose="020B0604020202020204" pitchFamily="34" charset="0"/>
              </a:rPr>
              <a:t>ALDER</a:t>
            </a:r>
          </a:p>
        </p:txBody>
      </p:sp>
      <p:sp>
        <p:nvSpPr>
          <p:cNvPr id="34" name="Rektangel 33"/>
          <p:cNvSpPr/>
          <p:nvPr userDrawn="1"/>
        </p:nvSpPr>
        <p:spPr>
          <a:xfrm>
            <a:off x="10755281" y="4837992"/>
            <a:ext cx="3550950" cy="1586942"/>
          </a:xfrm>
          <a:prstGeom prst="rect">
            <a:avLst/>
          </a:prstGeom>
          <a:solidFill>
            <a:srgbClr val="EF5973"/>
          </a:solidFill>
          <a:ln>
            <a:noFill/>
          </a:ln>
        </p:spPr>
        <p:style>
          <a:lnRef idx="2">
            <a:schemeClr val="accent1">
              <a:shade val="50000"/>
            </a:schemeClr>
          </a:lnRef>
          <a:fillRef idx="1">
            <a:schemeClr val="accent1"/>
          </a:fillRef>
          <a:effectRef idx="0">
            <a:schemeClr val="accent1"/>
          </a:effectRef>
          <a:fontRef idx="minor">
            <a:schemeClr val="lt1"/>
          </a:fontRef>
        </p:style>
        <p:txBody>
          <a:bodyPr lIns="102383" rIns="102383" rtlCol="0" anchor="ctr"/>
          <a:lstStyle/>
          <a:p>
            <a:pPr algn="ctr"/>
            <a:r>
              <a:rPr lang="nb-NO" sz="1991" b="1" kern="1000" spc="43" dirty="0">
                <a:solidFill>
                  <a:prstClr val="white"/>
                </a:solidFill>
                <a:cs typeface="Arial" panose="020B0604020202020204" pitchFamily="34" charset="0"/>
              </a:rPr>
              <a:t>KJØNNSUTTRYKK</a:t>
            </a:r>
          </a:p>
          <a:p>
            <a:pPr algn="ctr"/>
            <a:r>
              <a:rPr lang="nb-NO" sz="1991" b="1" kern="1000" spc="43" dirty="0">
                <a:solidFill>
                  <a:prstClr val="white"/>
                </a:solidFill>
                <a:cs typeface="Arial" panose="020B0604020202020204" pitchFamily="34" charset="0"/>
              </a:rPr>
              <a:t>KJØNNSIDENTITET</a:t>
            </a:r>
          </a:p>
          <a:p>
            <a:pPr algn="ctr"/>
            <a:r>
              <a:rPr lang="nb-NO" sz="1991" b="1" kern="1000" spc="43" dirty="0">
                <a:solidFill>
                  <a:prstClr val="white"/>
                </a:solidFill>
                <a:cs typeface="Arial" panose="020B0604020202020204" pitchFamily="34" charset="0"/>
              </a:rPr>
              <a:t>SEKSUELL</a:t>
            </a:r>
          </a:p>
          <a:p>
            <a:pPr algn="ctr"/>
            <a:r>
              <a:rPr lang="nb-NO" sz="1991" b="1" kern="1000" spc="43" dirty="0">
                <a:solidFill>
                  <a:prstClr val="white"/>
                </a:solidFill>
                <a:cs typeface="Arial" panose="020B0604020202020204" pitchFamily="34" charset="0"/>
              </a:rPr>
              <a:t>ORIENTERING</a:t>
            </a:r>
          </a:p>
        </p:txBody>
      </p:sp>
      <p:sp>
        <p:nvSpPr>
          <p:cNvPr id="35" name="Rektangel 34"/>
          <p:cNvSpPr/>
          <p:nvPr userDrawn="1"/>
        </p:nvSpPr>
        <p:spPr>
          <a:xfrm>
            <a:off x="2970506" y="6695870"/>
            <a:ext cx="3550950" cy="1586942"/>
          </a:xfrm>
          <a:prstGeom prst="rect">
            <a:avLst/>
          </a:prstGeom>
          <a:solidFill>
            <a:srgbClr val="A57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133" b="1" dirty="0">
                <a:solidFill>
                  <a:prstClr val="white"/>
                </a:solidFill>
                <a:cs typeface="Arial" panose="020B0604020202020204" pitchFamily="34" charset="0"/>
              </a:rPr>
              <a:t>FAGFORENINGS-</a:t>
            </a:r>
          </a:p>
          <a:p>
            <a:pPr algn="ctr"/>
            <a:r>
              <a:rPr lang="nb-NO" sz="2133" b="1" dirty="0">
                <a:solidFill>
                  <a:prstClr val="white"/>
                </a:solidFill>
                <a:cs typeface="Arial" panose="020B0604020202020204" pitchFamily="34" charset="0"/>
              </a:rPr>
              <a:t>MEDLEMSKAP / </a:t>
            </a:r>
          </a:p>
          <a:p>
            <a:pPr algn="ctr"/>
            <a:r>
              <a:rPr lang="nb-NO" sz="2133" b="1" dirty="0">
                <a:solidFill>
                  <a:prstClr val="white"/>
                </a:solidFill>
                <a:cs typeface="Arial" panose="020B0604020202020204" pitchFamily="34" charset="0"/>
              </a:rPr>
              <a:t>POLITISK SYN</a:t>
            </a:r>
          </a:p>
        </p:txBody>
      </p:sp>
      <p:sp>
        <p:nvSpPr>
          <p:cNvPr id="36" name="Rektangel 35"/>
          <p:cNvSpPr/>
          <p:nvPr userDrawn="1"/>
        </p:nvSpPr>
        <p:spPr>
          <a:xfrm>
            <a:off x="6862894" y="6693517"/>
            <a:ext cx="3550950" cy="1586942"/>
          </a:xfrm>
          <a:prstGeom prst="rect">
            <a:avLst/>
          </a:prstGeom>
          <a:solidFill>
            <a:srgbClr val="1079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b-NO" sz="2275" b="1" dirty="0">
                <a:solidFill>
                  <a:prstClr val="white"/>
                </a:solidFill>
                <a:cs typeface="Arial" panose="020B0604020202020204" pitchFamily="34" charset="0"/>
              </a:rPr>
              <a:t>OMSORGS-OPPGAVER</a:t>
            </a:r>
          </a:p>
        </p:txBody>
      </p:sp>
      <p:sp>
        <p:nvSpPr>
          <p:cNvPr id="37" name="Rektangel 36"/>
          <p:cNvSpPr/>
          <p:nvPr userDrawn="1"/>
        </p:nvSpPr>
        <p:spPr>
          <a:xfrm>
            <a:off x="10755281" y="6695870"/>
            <a:ext cx="3550950" cy="1586942"/>
          </a:xfrm>
          <a:prstGeom prst="rect">
            <a:avLst/>
          </a:prstGeom>
          <a:solidFill>
            <a:srgbClr val="983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b-NO" sz="2133" b="1" dirty="0">
                <a:solidFill>
                  <a:prstClr val="white"/>
                </a:solidFill>
                <a:cs typeface="Arial" panose="020B0604020202020204" pitchFamily="34" charset="0"/>
              </a:rPr>
              <a:t>GRAVIDITET</a:t>
            </a:r>
            <a:br>
              <a:rPr lang="nb-NO" sz="2133" b="1" dirty="0">
                <a:solidFill>
                  <a:prstClr val="white"/>
                </a:solidFill>
                <a:cs typeface="Arial" panose="020B0604020202020204" pitchFamily="34" charset="0"/>
              </a:rPr>
            </a:br>
            <a:r>
              <a:rPr lang="nb-NO" sz="2133" b="1" dirty="0">
                <a:solidFill>
                  <a:prstClr val="white"/>
                </a:solidFill>
                <a:cs typeface="Arial" panose="020B0604020202020204" pitchFamily="34" charset="0"/>
              </a:rPr>
              <a:t>FORELDRE-PERMISJON</a:t>
            </a:r>
          </a:p>
        </p:txBody>
      </p:sp>
      <p:sp>
        <p:nvSpPr>
          <p:cNvPr id="16" name="Rektangel 15"/>
          <p:cNvSpPr/>
          <p:nvPr userDrawn="1"/>
        </p:nvSpPr>
        <p:spPr>
          <a:xfrm>
            <a:off x="750282" y="793198"/>
            <a:ext cx="15610523" cy="18301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560">
              <a:solidFill>
                <a:prstClr val="white"/>
              </a:solidFill>
            </a:endParaRPr>
          </a:p>
        </p:txBody>
      </p:sp>
      <p:sp>
        <p:nvSpPr>
          <p:cNvPr id="15" name="TekstSylinder 14"/>
          <p:cNvSpPr txBox="1"/>
          <p:nvPr userDrawn="1"/>
        </p:nvSpPr>
        <p:spPr>
          <a:xfrm>
            <a:off x="2272397" y="1220117"/>
            <a:ext cx="12839474" cy="967637"/>
          </a:xfrm>
          <a:prstGeom prst="rect">
            <a:avLst/>
          </a:prstGeom>
          <a:noFill/>
        </p:spPr>
        <p:txBody>
          <a:bodyPr wrap="square" rtlCol="0">
            <a:spAutoFit/>
          </a:bodyPr>
          <a:lstStyle/>
          <a:p>
            <a:pPr algn="ctr"/>
            <a:r>
              <a:rPr lang="nb-NO" sz="5688" b="1" dirty="0">
                <a:solidFill>
                  <a:prstClr val="black">
                    <a:lumMod val="75000"/>
                    <a:lumOff val="25000"/>
                  </a:prstClr>
                </a:solidFill>
                <a:cs typeface="Arial" panose="020B0604020202020204" pitchFamily="34" charset="0"/>
              </a:rPr>
              <a:t>Diskrimineringsgrunnlag:</a:t>
            </a:r>
          </a:p>
        </p:txBody>
      </p:sp>
    </p:spTree>
    <p:extLst>
      <p:ext uri="{BB962C8B-B14F-4D97-AF65-F5344CB8AC3E}">
        <p14:creationId xmlns:p14="http://schemas.microsoft.com/office/powerpoint/2010/main" val="1906800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Image"/>
          <p:cNvSpPr>
            <a:spLocks noGrp="1"/>
          </p:cNvSpPr>
          <p:nvPr>
            <p:ph type="pic" idx="13"/>
          </p:nvPr>
        </p:nvSpPr>
        <p:spPr>
          <a:xfrm>
            <a:off x="0" y="0"/>
            <a:ext cx="17345025" cy="9752013"/>
          </a:xfrm>
          <a:prstGeom prst="rect">
            <a:avLst/>
          </a:prstGeom>
        </p:spPr>
        <p:txBody>
          <a:bodyPr lIns="91439" tIns="45719" rIns="91439" bIns="45719" anchor="t">
            <a:noAutofit/>
          </a:bodyPr>
          <a:lstStyle/>
          <a:p>
            <a:endParaRPr/>
          </a:p>
        </p:txBody>
      </p:sp>
      <p:sp>
        <p:nvSpPr>
          <p:cNvPr id="117" name="Slide Number"/>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extLst>
      <p:ext uri="{BB962C8B-B14F-4D97-AF65-F5344CB8AC3E}">
        <p14:creationId xmlns:p14="http://schemas.microsoft.com/office/powerpoint/2010/main" val="116314071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862294"/>
            <a:ext cx="7258507" cy="2160591"/>
          </a:xfrm>
        </p:spPr>
        <p:txBody>
          <a:bodyPr anchor="b">
            <a:normAutofit/>
          </a:bodyPr>
          <a:lstStyle>
            <a:lvl1pPr algn="l">
              <a:defRPr sz="4800"/>
            </a:lvl1pPr>
          </a:lstStyle>
          <a:p>
            <a:r>
              <a:rPr lang="nb-NO"/>
              <a:t>Klikk for å redigere tittelstil</a:t>
            </a:r>
            <a:endParaRPr lang="nb-NO" dirty="0"/>
          </a:p>
        </p:txBody>
      </p:sp>
      <p:sp>
        <p:nvSpPr>
          <p:cNvPr id="3" name="Undertittel 2"/>
          <p:cNvSpPr>
            <a:spLocks noGrp="1"/>
          </p:cNvSpPr>
          <p:nvPr>
            <p:ph type="subTitle" idx="1"/>
          </p:nvPr>
        </p:nvSpPr>
        <p:spPr>
          <a:xfrm>
            <a:off x="972122" y="5489579"/>
            <a:ext cx="725850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a:t>Klikk for å redigere undertittelstil i malen</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dirty="0" err="1"/>
              <a:t>dd.mm.yy</a:t>
            </a:r>
            <a:endParaRPr lang="en-US" dirty="0"/>
          </a:p>
        </p:txBody>
      </p:sp>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4"/>
            <a:stretch>
              <a:fillRect/>
            </a:stretch>
          </a:blipFill>
        </p:spPr>
        <p:txBody>
          <a:bodyPr lIns="0" tIns="1800000" rIns="0" bIns="0">
            <a:normAutofit/>
          </a:bodyPr>
          <a:lstStyle>
            <a:lvl1pPr marL="0" indent="0" algn="ctr">
              <a:buNone/>
              <a:defRPr sz="3000">
                <a:solidFill>
                  <a:schemeClr val="lt1"/>
                </a:solidFill>
              </a:defRPr>
            </a:lvl1pPr>
          </a:lstStyle>
          <a:p>
            <a:r>
              <a:rPr lang="nb-NO"/>
              <a:t>Klikk ikonet for å legge til et bilde</a:t>
            </a:r>
            <a:endParaRPr lang="en-US" dirty="0"/>
          </a:p>
        </p:txBody>
      </p:sp>
      <p:sp>
        <p:nvSpPr>
          <p:cNvPr id="21" name="Plassholder for dato 20">
            <a:extLst>
              <a:ext uri="{FF2B5EF4-FFF2-40B4-BE49-F238E27FC236}">
                <a16:creationId xmlns:a16="http://schemas.microsoft.com/office/drawing/2014/main" id="{A89FCEFC-C9A7-48DC-A2F7-BE4D4DA94CF7}"/>
              </a:ext>
            </a:extLst>
          </p:cNvPr>
          <p:cNvSpPr>
            <a:spLocks noGrp="1"/>
          </p:cNvSpPr>
          <p:nvPr>
            <p:ph type="dt" sz="half" idx="17"/>
          </p:nvPr>
        </p:nvSpPr>
        <p:spPr/>
        <p:txBody>
          <a:bodyPr/>
          <a:lstStyle/>
          <a:p>
            <a:fld id="{4B4BBA99-C58F-43E9-A3F2-3B9BAF03A621}" type="datetime1">
              <a:rPr lang="nb-NO" smtClean="0"/>
              <a:t>11.11.2022</a:t>
            </a:fld>
            <a:endParaRPr lang="nb-NO"/>
          </a:p>
        </p:txBody>
      </p:sp>
      <p:sp>
        <p:nvSpPr>
          <p:cNvPr id="22" name="Plassholder for bunntekst 21">
            <a:extLst>
              <a:ext uri="{FF2B5EF4-FFF2-40B4-BE49-F238E27FC236}">
                <a16:creationId xmlns:a16="http://schemas.microsoft.com/office/drawing/2014/main" id="{86F6B1E1-7108-4CA0-9B2D-EC94564CFD5C}"/>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a:t>Endre bunntekst via menyen Sett inn -&gt; Topptekst/bunntekst</a:t>
            </a:r>
            <a:endParaRPr lang="nb-NO" dirty="0"/>
          </a:p>
        </p:txBody>
      </p:sp>
      <p:sp>
        <p:nvSpPr>
          <p:cNvPr id="23" name="Plassholder for lysbildenummer 22">
            <a:extLst>
              <a:ext uri="{FF2B5EF4-FFF2-40B4-BE49-F238E27FC236}">
                <a16:creationId xmlns:a16="http://schemas.microsoft.com/office/drawing/2014/main" id="{60A9F8C1-89C0-4B7B-9A1C-3CEF3EA77DD4}"/>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1514112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nb-NO"/>
              <a:t>Klikk ikonet for å legge til et bilde</a:t>
            </a:r>
            <a:endParaRPr lang="en-US" dirty="0"/>
          </a:p>
        </p:txBody>
      </p:sp>
      <p:sp>
        <p:nvSpPr>
          <p:cNvPr id="2" name="Tittel 1"/>
          <p:cNvSpPr>
            <a:spLocks noGrp="1"/>
          </p:cNvSpPr>
          <p:nvPr>
            <p:ph type="ctrTitle"/>
          </p:nvPr>
        </p:nvSpPr>
        <p:spPr>
          <a:xfrm>
            <a:off x="972123" y="2862294"/>
            <a:ext cx="4637380" cy="2160591"/>
          </a:xfrm>
        </p:spPr>
        <p:txBody>
          <a:bodyPr anchor="b">
            <a:normAutofit/>
          </a:bodyPr>
          <a:lstStyle>
            <a:lvl1pPr algn="l">
              <a:defRPr sz="4800"/>
            </a:lvl1pPr>
          </a:lstStyle>
          <a:p>
            <a:r>
              <a:rPr lang="nb-NO"/>
              <a:t>Klikk for å redigere tittelstil</a:t>
            </a:r>
            <a:endParaRPr lang="nb-NO" dirty="0"/>
          </a:p>
        </p:txBody>
      </p:sp>
      <p:sp>
        <p:nvSpPr>
          <p:cNvPr id="3" name="Undertittel 2"/>
          <p:cNvSpPr>
            <a:spLocks noGrp="1"/>
          </p:cNvSpPr>
          <p:nvPr>
            <p:ph type="subTitle" idx="1"/>
          </p:nvPr>
        </p:nvSpPr>
        <p:spPr>
          <a:xfrm>
            <a:off x="972122" y="5489579"/>
            <a:ext cx="463738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a:t>Klikk for å redigere undertittelstil i malen</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3240405" cy="276999"/>
          </a:xfrm>
        </p:spPr>
        <p:txBody>
          <a:bodyPr>
            <a:normAutofit/>
          </a:bodyPr>
          <a:lstStyle>
            <a:lvl1pPr marL="0" indent="0">
              <a:spcAft>
                <a:spcPts val="0"/>
              </a:spcAft>
              <a:buNone/>
              <a:defRPr sz="1800"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4348774" y="7258051"/>
            <a:ext cx="1260157" cy="276999"/>
          </a:xfrm>
        </p:spPr>
        <p:txBody>
          <a:bodyPr>
            <a:normAutofit/>
          </a:bodyPr>
          <a:lstStyle>
            <a:lvl1pPr marL="0" indent="0">
              <a:spcAft>
                <a:spcPts val="0"/>
              </a:spcAft>
              <a:buNone/>
              <a:defRPr sz="1800" b="1"/>
            </a:lvl1pPr>
          </a:lstStyle>
          <a:p>
            <a:pPr lvl="0"/>
            <a:r>
              <a:rPr lang="en-US" dirty="0" err="1"/>
              <a:t>dd.mm.yy</a:t>
            </a:r>
            <a:endParaRPr lang="en-US" dirty="0"/>
          </a:p>
        </p:txBody>
      </p:sp>
      <p:sp>
        <p:nvSpPr>
          <p:cNvPr id="7" name="Plassholder for dato 6">
            <a:extLst>
              <a:ext uri="{FF2B5EF4-FFF2-40B4-BE49-F238E27FC236}">
                <a16:creationId xmlns:a16="http://schemas.microsoft.com/office/drawing/2014/main" id="{70DF801A-44A6-423A-BF4C-1FE70682DC7B}"/>
              </a:ext>
            </a:extLst>
          </p:cNvPr>
          <p:cNvSpPr>
            <a:spLocks noGrp="1"/>
          </p:cNvSpPr>
          <p:nvPr>
            <p:ph type="dt" sz="half" idx="17"/>
          </p:nvPr>
        </p:nvSpPr>
        <p:spPr/>
        <p:txBody>
          <a:bodyPr/>
          <a:lstStyle/>
          <a:p>
            <a:fld id="{426E793B-47AE-49CE-AB50-48B9AD3DD833}" type="datetime1">
              <a:rPr lang="nb-NO" smtClean="0"/>
              <a:t>11.11.2022</a:t>
            </a:fld>
            <a:endParaRPr lang="nb-NO"/>
          </a:p>
        </p:txBody>
      </p:sp>
      <p:sp>
        <p:nvSpPr>
          <p:cNvPr id="8" name="Plassholder for bunntekst 7">
            <a:extLst>
              <a:ext uri="{FF2B5EF4-FFF2-40B4-BE49-F238E27FC236}">
                <a16:creationId xmlns:a16="http://schemas.microsoft.com/office/drawing/2014/main" id="{3BAE66B1-31BF-4A40-98BB-F23031F6D52D}"/>
              </a:ext>
            </a:extLst>
          </p:cNvPr>
          <p:cNvSpPr>
            <a:spLocks noGrp="1"/>
          </p:cNvSpPr>
          <p:nvPr>
            <p:ph type="ftr" sz="quarter" idx="18"/>
          </p:nvPr>
        </p:nvSpPr>
        <p:spPr>
          <a:xfrm>
            <a:off x="972122" y="7668958"/>
            <a:ext cx="4680585" cy="554469"/>
          </a:xfrm>
        </p:spPr>
        <p:txBody>
          <a:bodyPr anchor="t">
            <a:normAutofit/>
          </a:bodyPr>
          <a:lstStyle>
            <a:lvl1pPr>
              <a:defRPr sz="1800"/>
            </a:lvl1pPr>
          </a:lstStyle>
          <a:p>
            <a:r>
              <a:rPr lang="nb-NO"/>
              <a:t>Endre bunntekst via menyen Sett inn -&gt; Topptekst/bunntekst</a:t>
            </a:r>
            <a:endParaRPr lang="nb-NO" dirty="0"/>
          </a:p>
        </p:txBody>
      </p:sp>
      <p:sp>
        <p:nvSpPr>
          <p:cNvPr id="21" name="Plassholder for lysbildenummer 20">
            <a:extLst>
              <a:ext uri="{FF2B5EF4-FFF2-40B4-BE49-F238E27FC236}">
                <a16:creationId xmlns:a16="http://schemas.microsoft.com/office/drawing/2014/main" id="{DEC930FD-CA96-49B1-B552-D06E67071637}"/>
              </a:ext>
            </a:extLst>
          </p:cNvPr>
          <p:cNvSpPr>
            <a:spLocks noGrp="1"/>
          </p:cNvSpPr>
          <p:nvPr>
            <p:ph type="sldNum" sz="quarter" idx="19"/>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1699102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samarbeid">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nb-NO"/>
              <a:t>Klikk for å redigere tittelstil</a:t>
            </a:r>
            <a:endParaRPr lang="nb-NO" dirty="0"/>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a:t>Klikk for å redigere undertittelstil i malen</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dirty="0" err="1"/>
              <a:t>dd.mm.yy</a:t>
            </a:r>
            <a:endParaRPr lang="en-US" dirty="0"/>
          </a:p>
        </p:txBody>
      </p:sp>
      <p:sp>
        <p:nvSpPr>
          <p:cNvPr id="19" name="Plassholder for dato 18">
            <a:extLst>
              <a:ext uri="{FF2B5EF4-FFF2-40B4-BE49-F238E27FC236}">
                <a16:creationId xmlns:a16="http://schemas.microsoft.com/office/drawing/2014/main" id="{D92300A2-C93F-436A-A8E9-E76E890344C4}"/>
              </a:ext>
            </a:extLst>
          </p:cNvPr>
          <p:cNvSpPr>
            <a:spLocks noGrp="1"/>
          </p:cNvSpPr>
          <p:nvPr>
            <p:ph type="dt" sz="half" idx="16"/>
          </p:nvPr>
        </p:nvSpPr>
        <p:spPr/>
        <p:txBody>
          <a:bodyPr/>
          <a:lstStyle/>
          <a:p>
            <a:fld id="{48D921F6-2F44-41AB-9310-3832E7FF80FB}" type="datetime1">
              <a:rPr lang="nb-NO" smtClean="0"/>
              <a:t>11.11.2022</a:t>
            </a:fld>
            <a:endParaRPr lang="nb-NO"/>
          </a:p>
        </p:txBody>
      </p:sp>
      <p:sp>
        <p:nvSpPr>
          <p:cNvPr id="20" name="Plassholder for bunntekst 19">
            <a:extLst>
              <a:ext uri="{FF2B5EF4-FFF2-40B4-BE49-F238E27FC236}">
                <a16:creationId xmlns:a16="http://schemas.microsoft.com/office/drawing/2014/main" id="{57E1B67A-48D1-4E05-B780-6CFCC1949688}"/>
              </a:ext>
            </a:extLst>
          </p:cNvPr>
          <p:cNvSpPr>
            <a:spLocks noGrp="1"/>
          </p:cNvSpPr>
          <p:nvPr>
            <p:ph type="ftr" sz="quarter" idx="17"/>
          </p:nvPr>
        </p:nvSpPr>
        <p:spPr>
          <a:xfrm>
            <a:off x="972122" y="7668958"/>
            <a:ext cx="4680585" cy="554469"/>
          </a:xfrm>
        </p:spPr>
        <p:txBody>
          <a:bodyPr anchor="t">
            <a:normAutofit/>
          </a:bodyPr>
          <a:lstStyle>
            <a:lvl1pPr>
              <a:defRPr sz="1800"/>
            </a:lvl1pPr>
          </a:lstStyle>
          <a:p>
            <a:r>
              <a:rPr lang="nb-NO"/>
              <a:t>Endre bunntekst via menyen Sett inn -&gt; Topptekst/bunntekst</a:t>
            </a:r>
            <a:endParaRPr lang="nb-NO" dirty="0"/>
          </a:p>
        </p:txBody>
      </p:sp>
      <p:sp>
        <p:nvSpPr>
          <p:cNvPr id="21" name="Plassholder for lysbildenummer 20">
            <a:extLst>
              <a:ext uri="{FF2B5EF4-FFF2-40B4-BE49-F238E27FC236}">
                <a16:creationId xmlns:a16="http://schemas.microsoft.com/office/drawing/2014/main" id="{03FECDC5-AA49-4FC4-BAFD-0FF7FC54F45E}"/>
              </a:ext>
            </a:extLst>
          </p:cNvPr>
          <p:cNvSpPr>
            <a:spLocks noGrp="1"/>
          </p:cNvSpPr>
          <p:nvPr>
            <p:ph type="sldNum" sz="quarter" idx="18"/>
          </p:nvPr>
        </p:nvSpPr>
        <p:spPr/>
        <p:txBody>
          <a:bodyPr/>
          <a:lstStyle/>
          <a:p>
            <a:fld id="{5751DFAA-887F-4071-8EAD-E8CA316FCF06}" type="slidenum">
              <a:rPr lang="nb-NO" smtClean="0"/>
              <a:pPr/>
              <a:t>‹#›</a:t>
            </a:fld>
            <a:endParaRPr lang="nb-NO"/>
          </a:p>
        </p:txBody>
      </p:sp>
      <p:sp>
        <p:nvSpPr>
          <p:cNvPr id="5" name="Plassholder for bilde 4">
            <a:extLst>
              <a:ext uri="{FF2B5EF4-FFF2-40B4-BE49-F238E27FC236}">
                <a16:creationId xmlns:a16="http://schemas.microsoft.com/office/drawing/2014/main" id="{E18F7118-4BBA-4894-9865-C9BC85EE8D99}"/>
              </a:ext>
            </a:extLst>
          </p:cNvPr>
          <p:cNvSpPr>
            <a:spLocks noGrp="1"/>
          </p:cNvSpPr>
          <p:nvPr>
            <p:ph type="pic" sz="quarter" idx="20" hasCustomPrompt="1"/>
          </p:nvPr>
        </p:nvSpPr>
        <p:spPr>
          <a:xfrm>
            <a:off x="15661960" y="972122"/>
            <a:ext cx="713233" cy="650749"/>
          </a:xfrm>
          <a:prstGeom prst="rect">
            <a:avLst/>
          </a:prstGeom>
        </p:spPr>
        <p:txBody>
          <a:bodyPr lIns="91440" tIns="45720" rIns="91440" bIns="45720"/>
          <a:lstStyle>
            <a:lvl1pPr marL="0" indent="0" algn="ctr">
              <a:buNone/>
              <a:defRPr sz="1200"/>
            </a:lvl1pPr>
          </a:lstStyle>
          <a:p>
            <a:r>
              <a:rPr lang="en-US" dirty="0"/>
              <a:t>Logo</a:t>
            </a:r>
          </a:p>
        </p:txBody>
      </p:sp>
    </p:spTree>
    <p:extLst>
      <p:ext uri="{BB962C8B-B14F-4D97-AF65-F5344CB8AC3E}">
        <p14:creationId xmlns:p14="http://schemas.microsoft.com/office/powerpoint/2010/main" val="183867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963894"/>
            <a:ext cx="9876377" cy="2160591"/>
          </a:xfrm>
        </p:spPr>
        <p:txBody>
          <a:bodyPr anchor="b">
            <a:normAutofit/>
          </a:bodyPr>
          <a:lstStyle>
            <a:lvl1pPr algn="l">
              <a:defRPr sz="7800"/>
            </a:lvl1pPr>
          </a:lstStyle>
          <a:p>
            <a:r>
              <a:rPr lang="nb-NO"/>
              <a:t>Klikk for å redigere tittelstil</a:t>
            </a:r>
            <a:endParaRPr lang="nb-NO" dirty="0"/>
          </a:p>
        </p:txBody>
      </p:sp>
      <p:sp>
        <p:nvSpPr>
          <p:cNvPr id="3" name="Undertittel 2"/>
          <p:cNvSpPr>
            <a:spLocks noGrp="1"/>
          </p:cNvSpPr>
          <p:nvPr>
            <p:ph type="subTitle" idx="1"/>
          </p:nvPr>
        </p:nvSpPr>
        <p:spPr>
          <a:xfrm>
            <a:off x="972122" y="5489579"/>
            <a:ext cx="987637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a:t>Klikk for å redigere undertittelstil i malen</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dirty="0" err="1"/>
              <a:t>dd.mm.yy</a:t>
            </a:r>
            <a:endParaRPr lang="en-US" dirty="0"/>
          </a:p>
        </p:txBody>
      </p:sp>
      <p:sp>
        <p:nvSpPr>
          <p:cNvPr id="18" name="Plassholder for bilde 2">
            <a:extLst>
              <a:ext uri="{FF2B5EF4-FFF2-40B4-BE49-F238E27FC236}">
                <a16:creationId xmlns:a16="http://schemas.microsoft.com/office/drawing/2014/main" id="{09618C08-F29C-40C4-8567-0AA16331659B}"/>
              </a:ext>
            </a:extLst>
          </p:cNvPr>
          <p:cNvSpPr>
            <a:spLocks noGrp="1"/>
          </p:cNvSpPr>
          <p:nvPr>
            <p:ph type="pic" sz="quarter" idx="16"/>
          </p:nvPr>
        </p:nvSpPr>
        <p:spPr>
          <a:xfrm>
            <a:off x="11296269" y="-1"/>
            <a:ext cx="6048756" cy="9757220"/>
          </a:xfrm>
          <a:prstGeom prst="rect">
            <a:avLst/>
          </a:prstGeom>
          <a:blipFill>
            <a:blip r:embed="rId4"/>
            <a:stretch>
              <a:fillRect/>
            </a:stretch>
          </a:blipFill>
        </p:spPr>
        <p:txBody>
          <a:bodyPr lIns="0" tIns="1800000" rIns="0" bIns="0">
            <a:normAutofit/>
          </a:bodyPr>
          <a:lstStyle>
            <a:lvl1pPr marL="0" indent="0" algn="ctr">
              <a:buNone/>
              <a:defRPr sz="3000"/>
            </a:lvl1pPr>
          </a:lstStyle>
          <a:p>
            <a:r>
              <a:rPr lang="nb-NO"/>
              <a:t>Klikk ikonet for å legge til et bilde</a:t>
            </a:r>
            <a:endParaRPr lang="en-US"/>
          </a:p>
        </p:txBody>
      </p:sp>
      <p:sp>
        <p:nvSpPr>
          <p:cNvPr id="7" name="Plassholder for dato 6">
            <a:extLst>
              <a:ext uri="{FF2B5EF4-FFF2-40B4-BE49-F238E27FC236}">
                <a16:creationId xmlns:a16="http://schemas.microsoft.com/office/drawing/2014/main" id="{9C9975B5-4B5A-4A2F-BFDB-CB07FFF41FA2}"/>
              </a:ext>
            </a:extLst>
          </p:cNvPr>
          <p:cNvSpPr>
            <a:spLocks noGrp="1"/>
          </p:cNvSpPr>
          <p:nvPr>
            <p:ph type="dt" sz="half" idx="17"/>
          </p:nvPr>
        </p:nvSpPr>
        <p:spPr/>
        <p:txBody>
          <a:bodyPr/>
          <a:lstStyle/>
          <a:p>
            <a:fld id="{A2226697-87D0-4C2A-987A-D875B68C4709}" type="datetime1">
              <a:rPr lang="nb-NO" smtClean="0"/>
              <a:t>11.11.2022</a:t>
            </a:fld>
            <a:endParaRPr lang="nb-NO"/>
          </a:p>
        </p:txBody>
      </p:sp>
      <p:sp>
        <p:nvSpPr>
          <p:cNvPr id="8" name="Plassholder for bunntekst 7">
            <a:extLst>
              <a:ext uri="{FF2B5EF4-FFF2-40B4-BE49-F238E27FC236}">
                <a16:creationId xmlns:a16="http://schemas.microsoft.com/office/drawing/2014/main" id="{32A4462D-B68E-4569-9BEC-C576B12E203A}"/>
              </a:ext>
            </a:extLst>
          </p:cNvPr>
          <p:cNvSpPr>
            <a:spLocks noGrp="1"/>
          </p:cNvSpPr>
          <p:nvPr>
            <p:ph type="ftr" sz="quarter" idx="18"/>
          </p:nvPr>
        </p:nvSpPr>
        <p:spPr>
          <a:xfrm>
            <a:off x="972122" y="7668520"/>
            <a:ext cx="4680585" cy="553998"/>
          </a:xfrm>
        </p:spPr>
        <p:txBody>
          <a:bodyPr anchor="t">
            <a:normAutofit/>
          </a:bodyPr>
          <a:lstStyle>
            <a:lvl1pPr>
              <a:defRPr sz="1800"/>
            </a:lvl1pPr>
          </a:lstStyle>
          <a:p>
            <a:r>
              <a:rPr lang="nb-NO"/>
              <a:t>Endre bunntekst via menyen Sett inn -&gt; Topptekst/bunntekst</a:t>
            </a:r>
            <a:endParaRPr lang="nb-NO" dirty="0"/>
          </a:p>
        </p:txBody>
      </p:sp>
      <p:sp>
        <p:nvSpPr>
          <p:cNvPr id="9" name="Plassholder for lysbildenummer 8">
            <a:extLst>
              <a:ext uri="{FF2B5EF4-FFF2-40B4-BE49-F238E27FC236}">
                <a16:creationId xmlns:a16="http://schemas.microsoft.com/office/drawing/2014/main" id="{2D0123D4-9C42-4ABB-9A5B-37874E90FD25}"/>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C58DDDE6-A7EF-4EF2-98F8-7C8C432B202F}"/>
              </a:ext>
            </a:extLst>
          </p:cNvPr>
          <p:cNvSpPr>
            <a:spLocks noGrp="1"/>
          </p:cNvSpPr>
          <p:nvPr>
            <p:ph type="pic" sz="quarter" idx="20" hasCustomPrompt="1"/>
          </p:nvPr>
        </p:nvSpPr>
        <p:spPr>
          <a:xfrm>
            <a:off x="10135267" y="972122"/>
            <a:ext cx="713233" cy="650749"/>
          </a:xfrm>
          <a:prstGeom prst="rect">
            <a:avLst/>
          </a:prstGeom>
        </p:spPr>
        <p:txBody>
          <a:bodyPr lIns="91440" tIns="45720" rIns="91440" bIns="45720"/>
          <a:lstStyle>
            <a:lvl1pPr marL="0" indent="0" algn="ctr">
              <a:buNone/>
              <a:defRPr sz="1200"/>
            </a:lvl1pPr>
          </a:lstStyle>
          <a:p>
            <a:r>
              <a:rPr lang="en-US" dirty="0"/>
              <a:t>Logo</a:t>
            </a:r>
          </a:p>
        </p:txBody>
      </p:sp>
    </p:spTree>
    <p:extLst>
      <p:ext uri="{BB962C8B-B14F-4D97-AF65-F5344CB8AC3E}">
        <p14:creationId xmlns:p14="http://schemas.microsoft.com/office/powerpoint/2010/main" val="87963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862294"/>
            <a:ext cx="7258850" cy="2160591"/>
          </a:xfrm>
        </p:spPr>
        <p:txBody>
          <a:bodyPr anchor="b">
            <a:normAutofit/>
          </a:bodyPr>
          <a:lstStyle>
            <a:lvl1pPr algn="l">
              <a:defRPr sz="4800"/>
            </a:lvl1pPr>
          </a:lstStyle>
          <a:p>
            <a:r>
              <a:rPr lang="nb-NO"/>
              <a:t>Klikk for å redigere tittelstil</a:t>
            </a:r>
            <a:endParaRPr lang="nb-NO" dirty="0"/>
          </a:p>
        </p:txBody>
      </p:sp>
      <p:sp>
        <p:nvSpPr>
          <p:cNvPr id="3" name="Undertittel 2"/>
          <p:cNvSpPr>
            <a:spLocks noGrp="1"/>
          </p:cNvSpPr>
          <p:nvPr>
            <p:ph type="subTitle" idx="1"/>
          </p:nvPr>
        </p:nvSpPr>
        <p:spPr>
          <a:xfrm>
            <a:off x="972122" y="5489579"/>
            <a:ext cx="725885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a:t>Klikk for å redigere undertittelstil i malen</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4680585" cy="276999"/>
          </a:xfrm>
        </p:spPr>
        <p:txBody>
          <a:bodyPr>
            <a:normAutofit/>
          </a:bodyPr>
          <a:lstStyle>
            <a:lvl1pPr marL="0" indent="0">
              <a:spcAft>
                <a:spcPts val="0"/>
              </a:spcAft>
              <a:buNone/>
              <a:defRPr sz="1800"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6210776" y="7258051"/>
            <a:ext cx="1323500" cy="276999"/>
          </a:xfrm>
        </p:spPr>
        <p:txBody>
          <a:bodyPr>
            <a:normAutofit/>
          </a:bodyPr>
          <a:lstStyle>
            <a:lvl1pPr marL="0" indent="0">
              <a:spcAft>
                <a:spcPts val="0"/>
              </a:spcAft>
              <a:buNone/>
              <a:defRPr sz="1800" b="1"/>
            </a:lvl1pPr>
          </a:lstStyle>
          <a:p>
            <a:pPr lvl="0"/>
            <a:r>
              <a:rPr lang="en-US" dirty="0" err="1"/>
              <a:t>dd.mm.yy</a:t>
            </a:r>
            <a:endParaRPr lang="en-US" dirty="0"/>
          </a:p>
        </p:txBody>
      </p:sp>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8667940" y="0"/>
            <a:ext cx="8677085" cy="9757220"/>
          </a:xfrm>
          <a:prstGeom prst="rect">
            <a:avLst/>
          </a:prstGeom>
          <a:blipFill>
            <a:blip r:embed="rId4"/>
            <a:stretch>
              <a:fillRect/>
            </a:stretch>
          </a:blipFill>
        </p:spPr>
        <p:txBody>
          <a:bodyPr lIns="0" tIns="1800000" rIns="0" bIns="0">
            <a:normAutofit/>
          </a:bodyPr>
          <a:lstStyle>
            <a:lvl1pPr marL="0" indent="0" algn="ctr">
              <a:buNone/>
              <a:defRPr sz="3000">
                <a:solidFill>
                  <a:schemeClr val="lt1"/>
                </a:solidFill>
              </a:defRPr>
            </a:lvl1pPr>
          </a:lstStyle>
          <a:p>
            <a:r>
              <a:rPr lang="nb-NO"/>
              <a:t>Klikk ikonet for å legge til et bilde</a:t>
            </a:r>
            <a:endParaRPr lang="en-US" dirty="0"/>
          </a:p>
        </p:txBody>
      </p:sp>
      <p:sp>
        <p:nvSpPr>
          <p:cNvPr id="7" name="Plassholder for dato 6">
            <a:extLst>
              <a:ext uri="{FF2B5EF4-FFF2-40B4-BE49-F238E27FC236}">
                <a16:creationId xmlns:a16="http://schemas.microsoft.com/office/drawing/2014/main" id="{C8943FA9-1FC1-4CA6-9987-51D4A224B782}"/>
              </a:ext>
            </a:extLst>
          </p:cNvPr>
          <p:cNvSpPr>
            <a:spLocks noGrp="1"/>
          </p:cNvSpPr>
          <p:nvPr>
            <p:ph type="dt" sz="half" idx="17"/>
          </p:nvPr>
        </p:nvSpPr>
        <p:spPr/>
        <p:txBody>
          <a:bodyPr/>
          <a:lstStyle/>
          <a:p>
            <a:fld id="{6DC6FCD6-9983-4F9E-B042-7E1F1D0DEBA2}" type="datetime1">
              <a:rPr lang="nb-NO" smtClean="0"/>
              <a:t>11.11.2022</a:t>
            </a:fld>
            <a:endParaRPr lang="nb-NO"/>
          </a:p>
        </p:txBody>
      </p:sp>
      <p:sp>
        <p:nvSpPr>
          <p:cNvPr id="8" name="Plassholder for bunntekst 7">
            <a:extLst>
              <a:ext uri="{FF2B5EF4-FFF2-40B4-BE49-F238E27FC236}">
                <a16:creationId xmlns:a16="http://schemas.microsoft.com/office/drawing/2014/main" id="{26AB9857-A3BC-4168-94D2-E16B4C9D7E0D}"/>
              </a:ext>
            </a:extLst>
          </p:cNvPr>
          <p:cNvSpPr>
            <a:spLocks noGrp="1"/>
          </p:cNvSpPr>
          <p:nvPr>
            <p:ph type="ftr" sz="quarter" idx="18"/>
          </p:nvPr>
        </p:nvSpPr>
        <p:spPr>
          <a:xfrm>
            <a:off x="972122" y="7668521"/>
            <a:ext cx="4680585" cy="553998"/>
          </a:xfrm>
        </p:spPr>
        <p:txBody>
          <a:bodyPr anchor="t">
            <a:normAutofit/>
          </a:bodyPr>
          <a:lstStyle>
            <a:lvl1pPr>
              <a:defRPr sz="1800"/>
            </a:lvl1pPr>
          </a:lstStyle>
          <a:p>
            <a:r>
              <a:rPr lang="nb-NO"/>
              <a:t>Endre bunntekst via menyen Sett inn -&gt; Topptekst/bunntekst</a:t>
            </a:r>
            <a:endParaRPr lang="nb-NO" dirty="0"/>
          </a:p>
        </p:txBody>
      </p:sp>
      <p:sp>
        <p:nvSpPr>
          <p:cNvPr id="9" name="Plassholder for lysbildenummer 8">
            <a:extLst>
              <a:ext uri="{FF2B5EF4-FFF2-40B4-BE49-F238E27FC236}">
                <a16:creationId xmlns:a16="http://schemas.microsoft.com/office/drawing/2014/main" id="{C95D276C-EFB8-4B16-B8EC-3B53CBDB3477}"/>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D8135442-1495-4020-900D-917070638299}"/>
              </a:ext>
            </a:extLst>
          </p:cNvPr>
          <p:cNvSpPr>
            <a:spLocks noGrp="1"/>
          </p:cNvSpPr>
          <p:nvPr>
            <p:ph type="pic" sz="quarter" idx="20" hasCustomPrompt="1"/>
          </p:nvPr>
        </p:nvSpPr>
        <p:spPr>
          <a:xfrm>
            <a:off x="7517740" y="972122"/>
            <a:ext cx="713233" cy="650749"/>
          </a:xfrm>
          <a:prstGeom prst="rect">
            <a:avLst/>
          </a:prstGeom>
        </p:spPr>
        <p:txBody>
          <a:bodyPr lIns="91440" tIns="45720" rIns="91440" bIns="45720"/>
          <a:lstStyle>
            <a:lvl1pPr marL="0" indent="0" algn="ctr">
              <a:buNone/>
              <a:defRPr sz="1200"/>
            </a:lvl1pPr>
          </a:lstStyle>
          <a:p>
            <a:r>
              <a:rPr lang="en-US" dirty="0"/>
              <a:t>Logo</a:t>
            </a:r>
          </a:p>
        </p:txBody>
      </p:sp>
    </p:spTree>
    <p:extLst>
      <p:ext uri="{BB962C8B-B14F-4D97-AF65-F5344CB8AC3E}">
        <p14:creationId xmlns:p14="http://schemas.microsoft.com/office/powerpoint/2010/main" val="2473004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id="{B43FD533-FAAC-4103-AFC1-88E78E1E14F4}"/>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nb-NO"/>
              <a:t>Klikk ikonet for å legge til et bilde</a:t>
            </a:r>
            <a:endParaRPr lang="en-US" dirty="0"/>
          </a:p>
        </p:txBody>
      </p:sp>
      <p:sp>
        <p:nvSpPr>
          <p:cNvPr id="2" name="Tittel 1"/>
          <p:cNvSpPr>
            <a:spLocks noGrp="1"/>
          </p:cNvSpPr>
          <p:nvPr>
            <p:ph type="ctrTitle"/>
          </p:nvPr>
        </p:nvSpPr>
        <p:spPr>
          <a:xfrm>
            <a:off x="972123" y="2862294"/>
            <a:ext cx="4637723" cy="2160591"/>
          </a:xfrm>
        </p:spPr>
        <p:txBody>
          <a:bodyPr anchor="b">
            <a:normAutofit/>
          </a:bodyPr>
          <a:lstStyle>
            <a:lvl1pPr algn="l">
              <a:defRPr sz="4800"/>
            </a:lvl1pPr>
          </a:lstStyle>
          <a:p>
            <a:r>
              <a:rPr lang="nb-NO"/>
              <a:t>Klikk for å redigere tittelstil</a:t>
            </a:r>
            <a:endParaRPr lang="nb-NO" dirty="0"/>
          </a:p>
        </p:txBody>
      </p:sp>
      <p:sp>
        <p:nvSpPr>
          <p:cNvPr id="3" name="Undertittel 2"/>
          <p:cNvSpPr>
            <a:spLocks noGrp="1"/>
          </p:cNvSpPr>
          <p:nvPr>
            <p:ph type="subTitle" idx="1"/>
          </p:nvPr>
        </p:nvSpPr>
        <p:spPr>
          <a:xfrm>
            <a:off x="972122" y="5489579"/>
            <a:ext cx="4637723"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a:t>Klikk for å redigere undertittelstil i malen</a:t>
            </a:r>
            <a:endParaRPr lang="nb-NO" dirty="0"/>
          </a:p>
        </p:txBody>
      </p:sp>
      <p:pic>
        <p:nvPicPr>
          <p:cNvPr id="10" name="Bilde 9">
            <a:extLst>
              <a:ext uri="{FF2B5EF4-FFF2-40B4-BE49-F238E27FC236}">
                <a16:creationId xmlns:a16="http://schemas.microsoft.com/office/drawing/2014/main" id="{B2BFC532-BB49-4A9B-828F-DA07981B29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pic>
        <p:nvPicPr>
          <p:cNvPr id="11" name="Bilde 10">
            <a:extLst>
              <a:ext uri="{FF2B5EF4-FFF2-40B4-BE49-F238E27FC236}">
                <a16:creationId xmlns:a16="http://schemas.microsoft.com/office/drawing/2014/main" id="{53C72BA8-5206-40C2-9736-7FFE631FB8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sp>
        <p:nvSpPr>
          <p:cNvPr id="13" name="Plassholder for tekst 12">
            <a:extLst>
              <a:ext uri="{FF2B5EF4-FFF2-40B4-BE49-F238E27FC236}">
                <a16:creationId xmlns:a16="http://schemas.microsoft.com/office/drawing/2014/main" id="{13C1365D-4C78-47E2-BB00-E802460A267F}"/>
              </a:ext>
            </a:extLst>
          </p:cNvPr>
          <p:cNvSpPr>
            <a:spLocks noGrp="1"/>
          </p:cNvSpPr>
          <p:nvPr>
            <p:ph type="body" sz="quarter" idx="13" hasCustomPrompt="1"/>
          </p:nvPr>
        </p:nvSpPr>
        <p:spPr>
          <a:xfrm>
            <a:off x="971550" y="7258051"/>
            <a:ext cx="3240405" cy="276999"/>
          </a:xfrm>
        </p:spPr>
        <p:txBody>
          <a:bodyPr>
            <a:normAutofit/>
          </a:bodyPr>
          <a:lstStyle>
            <a:lvl1pPr marL="0" indent="0">
              <a:spcAft>
                <a:spcPts val="0"/>
              </a:spcAft>
              <a:buNone/>
              <a:defRPr sz="1800" b="1"/>
            </a:lvl1pPr>
          </a:lstStyle>
          <a:p>
            <a:pPr lvl="0"/>
            <a:r>
              <a:rPr lang="en-US" dirty="0" err="1"/>
              <a:t>Navn</a:t>
            </a:r>
            <a:r>
              <a:rPr lang="en-US" dirty="0"/>
              <a:t> </a:t>
            </a:r>
            <a:r>
              <a:rPr lang="en-US" dirty="0" err="1"/>
              <a:t>Navnesen</a:t>
            </a:r>
            <a:endParaRPr lang="en-US" dirty="0"/>
          </a:p>
        </p:txBody>
      </p:sp>
      <p:sp>
        <p:nvSpPr>
          <p:cNvPr id="14" name="Plassholder for tekst 12">
            <a:extLst>
              <a:ext uri="{FF2B5EF4-FFF2-40B4-BE49-F238E27FC236}">
                <a16:creationId xmlns:a16="http://schemas.microsoft.com/office/drawing/2014/main" id="{7FB3BA08-9F02-4876-8848-E113017893FD}"/>
              </a:ext>
            </a:extLst>
          </p:cNvPr>
          <p:cNvSpPr>
            <a:spLocks noGrp="1"/>
          </p:cNvSpPr>
          <p:nvPr>
            <p:ph type="body" sz="quarter" idx="14" hasCustomPrompt="1"/>
          </p:nvPr>
        </p:nvSpPr>
        <p:spPr>
          <a:xfrm>
            <a:off x="4349688" y="7258051"/>
            <a:ext cx="1260157" cy="276999"/>
          </a:xfrm>
        </p:spPr>
        <p:txBody>
          <a:bodyPr>
            <a:normAutofit/>
          </a:bodyPr>
          <a:lstStyle>
            <a:lvl1pPr marL="0" indent="0">
              <a:spcAft>
                <a:spcPts val="0"/>
              </a:spcAft>
              <a:buNone/>
              <a:defRPr sz="1800" b="1"/>
            </a:lvl1pPr>
          </a:lstStyle>
          <a:p>
            <a:pPr lvl="0"/>
            <a:r>
              <a:rPr lang="en-US" dirty="0" err="1"/>
              <a:t>dd.mm.yy</a:t>
            </a:r>
            <a:endParaRPr lang="en-US" dirty="0"/>
          </a:p>
        </p:txBody>
      </p:sp>
      <p:sp>
        <p:nvSpPr>
          <p:cNvPr id="7" name="Plassholder for dato 6">
            <a:extLst>
              <a:ext uri="{FF2B5EF4-FFF2-40B4-BE49-F238E27FC236}">
                <a16:creationId xmlns:a16="http://schemas.microsoft.com/office/drawing/2014/main" id="{322CBC60-2F96-4955-8CB7-A723C0337AF7}"/>
              </a:ext>
            </a:extLst>
          </p:cNvPr>
          <p:cNvSpPr>
            <a:spLocks noGrp="1"/>
          </p:cNvSpPr>
          <p:nvPr>
            <p:ph type="dt" sz="half" idx="17"/>
          </p:nvPr>
        </p:nvSpPr>
        <p:spPr/>
        <p:txBody>
          <a:bodyPr/>
          <a:lstStyle/>
          <a:p>
            <a:fld id="{A4B37468-BD5F-4CF5-BA9A-3E9DC15C5776}" type="datetime1">
              <a:rPr lang="nb-NO" smtClean="0"/>
              <a:t>11.11.2022</a:t>
            </a:fld>
            <a:endParaRPr lang="nb-NO"/>
          </a:p>
        </p:txBody>
      </p:sp>
      <p:sp>
        <p:nvSpPr>
          <p:cNvPr id="8" name="Plassholder for bunntekst 7">
            <a:extLst>
              <a:ext uri="{FF2B5EF4-FFF2-40B4-BE49-F238E27FC236}">
                <a16:creationId xmlns:a16="http://schemas.microsoft.com/office/drawing/2014/main" id="{734F802C-71FE-47BA-816D-423460A9EB6E}"/>
              </a:ext>
            </a:extLst>
          </p:cNvPr>
          <p:cNvSpPr>
            <a:spLocks noGrp="1"/>
          </p:cNvSpPr>
          <p:nvPr>
            <p:ph type="ftr" sz="quarter" idx="18"/>
          </p:nvPr>
        </p:nvSpPr>
        <p:spPr>
          <a:xfrm>
            <a:off x="971551" y="7661755"/>
            <a:ext cx="4637723" cy="553998"/>
          </a:xfrm>
        </p:spPr>
        <p:txBody>
          <a:bodyPr anchor="t">
            <a:normAutofit/>
          </a:bodyPr>
          <a:lstStyle>
            <a:lvl1pPr>
              <a:defRPr sz="1800"/>
            </a:lvl1pPr>
          </a:lstStyle>
          <a:p>
            <a:r>
              <a:rPr lang="nb-NO"/>
              <a:t>Endre bunntekst via menyen Sett inn -&gt; Topptekst/bunntekst</a:t>
            </a:r>
            <a:endParaRPr lang="nb-NO" dirty="0"/>
          </a:p>
        </p:txBody>
      </p:sp>
      <p:sp>
        <p:nvSpPr>
          <p:cNvPr id="9" name="Plassholder for lysbildenummer 8">
            <a:extLst>
              <a:ext uri="{FF2B5EF4-FFF2-40B4-BE49-F238E27FC236}">
                <a16:creationId xmlns:a16="http://schemas.microsoft.com/office/drawing/2014/main" id="{8D2008E8-13A1-4052-91CA-FD29ACBA8C5A}"/>
              </a:ext>
            </a:extLst>
          </p:cNvPr>
          <p:cNvSpPr>
            <a:spLocks noGrp="1"/>
          </p:cNvSpPr>
          <p:nvPr>
            <p:ph type="sldNum" sz="quarter" idx="19"/>
          </p:nvPr>
        </p:nvSpPr>
        <p:spPr/>
        <p:txBody>
          <a:bodyPr/>
          <a:lstStyle/>
          <a:p>
            <a:fld id="{5751DFAA-887F-4071-8EAD-E8CA316FCF06}" type="slidenum">
              <a:rPr lang="nb-NO" smtClean="0"/>
              <a:pPr/>
              <a:t>‹#›</a:t>
            </a:fld>
            <a:endParaRPr lang="nb-NO"/>
          </a:p>
        </p:txBody>
      </p:sp>
      <p:sp>
        <p:nvSpPr>
          <p:cNvPr id="15" name="Plassholder for bilde 4">
            <a:extLst>
              <a:ext uri="{FF2B5EF4-FFF2-40B4-BE49-F238E27FC236}">
                <a16:creationId xmlns:a16="http://schemas.microsoft.com/office/drawing/2014/main" id="{66EBDB16-4B51-4813-AB2B-6B7738B506C9}"/>
              </a:ext>
            </a:extLst>
          </p:cNvPr>
          <p:cNvSpPr>
            <a:spLocks noGrp="1"/>
          </p:cNvSpPr>
          <p:nvPr>
            <p:ph type="pic" sz="quarter" idx="20" hasCustomPrompt="1"/>
          </p:nvPr>
        </p:nvSpPr>
        <p:spPr>
          <a:xfrm>
            <a:off x="4896612" y="972122"/>
            <a:ext cx="713233" cy="650749"/>
          </a:xfrm>
          <a:prstGeom prst="rect">
            <a:avLst/>
          </a:prstGeom>
        </p:spPr>
        <p:txBody>
          <a:bodyPr lIns="91440" tIns="45720" rIns="91440" bIns="45720"/>
          <a:lstStyle>
            <a:lvl1pPr marL="0" indent="0" algn="ctr">
              <a:buNone/>
              <a:defRPr sz="1200"/>
            </a:lvl1pPr>
          </a:lstStyle>
          <a:p>
            <a:r>
              <a:rPr lang="en-US" dirty="0"/>
              <a:t>Logo</a:t>
            </a:r>
          </a:p>
        </p:txBody>
      </p:sp>
    </p:spTree>
    <p:extLst>
      <p:ext uri="{BB962C8B-B14F-4D97-AF65-F5344CB8AC3E}">
        <p14:creationId xmlns:p14="http://schemas.microsoft.com/office/powerpoint/2010/main" val="178474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CF8E3523-5C24-4699-87CA-D2D598974A89}" type="datetime1">
              <a:rPr lang="nb-NO" smtClean="0"/>
              <a:t>11.11.2022</a:t>
            </a:fld>
            <a:endParaRPr lang="nb-NO"/>
          </a:p>
        </p:txBody>
      </p:sp>
      <p:sp>
        <p:nvSpPr>
          <p:cNvPr id="5" name="Plassholder for bunntekst 4"/>
          <p:cNvSpPr>
            <a:spLocks noGrp="1"/>
          </p:cNvSpPr>
          <p:nvPr>
            <p:ph type="ftr" sz="quarter" idx="11"/>
          </p:nvPr>
        </p:nvSpPr>
        <p:spPr/>
        <p:txBody>
          <a:bodyPr/>
          <a:lstStyle/>
          <a:p>
            <a:r>
              <a:rPr lang="nb-NO"/>
              <a:t>Endre bunntekst via menyen Sett inn -&gt; Topptekst/bunntekst</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21255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72122" y="2374096"/>
            <a:ext cx="15373922" cy="664797"/>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972122" y="3492436"/>
            <a:ext cx="15373922" cy="4680585"/>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865312" y="8705717"/>
            <a:ext cx="1080135" cy="262593"/>
          </a:xfrm>
          <a:prstGeom prst="rect">
            <a:avLst/>
          </a:prstGeom>
        </p:spPr>
        <p:txBody>
          <a:bodyPr vert="horz" lIns="0" tIns="0" rIns="0" bIns="0" rtlCol="0" anchor="ctr">
            <a:normAutofit/>
          </a:bodyPr>
          <a:lstStyle>
            <a:lvl1pPr algn="l">
              <a:defRPr sz="1100">
                <a:solidFill>
                  <a:schemeClr val="dk1"/>
                </a:solidFill>
              </a:defRPr>
            </a:lvl1pPr>
          </a:lstStyle>
          <a:p>
            <a:fld id="{AA8310E1-E30F-44A9-91F7-B7A4AC6AD9FB}" type="datetime1">
              <a:rPr lang="nb-NO" smtClean="0"/>
              <a:t>11.11.2022</a:t>
            </a:fld>
            <a:endParaRPr lang="nb-NO"/>
          </a:p>
        </p:txBody>
      </p:sp>
      <p:sp>
        <p:nvSpPr>
          <p:cNvPr id="5" name="Plassholder for bunntekst 4"/>
          <p:cNvSpPr>
            <a:spLocks noGrp="1"/>
          </p:cNvSpPr>
          <p:nvPr>
            <p:ph type="ftr" sz="quarter" idx="3"/>
          </p:nvPr>
        </p:nvSpPr>
        <p:spPr>
          <a:xfrm>
            <a:off x="6210772" y="8705717"/>
            <a:ext cx="9001125" cy="262593"/>
          </a:xfrm>
          <a:prstGeom prst="rect">
            <a:avLst/>
          </a:prstGeom>
        </p:spPr>
        <p:txBody>
          <a:bodyPr vert="horz" lIns="0" tIns="0" rIns="0" bIns="0" rtlCol="0" anchor="ctr">
            <a:normAutofit/>
          </a:bodyPr>
          <a:lstStyle>
            <a:lvl1pPr algn="l">
              <a:defRPr sz="1100" cap="all" baseline="0">
                <a:solidFill>
                  <a:schemeClr val="dk1"/>
                </a:solidFill>
              </a:defRPr>
            </a:lvl1pPr>
          </a:lstStyle>
          <a:p>
            <a:r>
              <a:rPr lang="nb-NO"/>
              <a:t>Endre bunntekst via menyen Sett inn -&gt; Topptekst/bunntekst</a:t>
            </a:r>
            <a:endParaRPr lang="nb-NO" dirty="0"/>
          </a:p>
        </p:txBody>
      </p:sp>
      <p:sp>
        <p:nvSpPr>
          <p:cNvPr id="6" name="Plassholder for lysbildenummer 5"/>
          <p:cNvSpPr>
            <a:spLocks noGrp="1"/>
          </p:cNvSpPr>
          <p:nvPr>
            <p:ph type="sldNum" sz="quarter" idx="4"/>
          </p:nvPr>
        </p:nvSpPr>
        <p:spPr>
          <a:xfrm>
            <a:off x="15906712" y="8705717"/>
            <a:ext cx="439332" cy="262593"/>
          </a:xfrm>
          <a:prstGeom prst="rect">
            <a:avLst/>
          </a:prstGeom>
        </p:spPr>
        <p:txBody>
          <a:bodyPr vert="horz" lIns="0" tIns="0" rIns="0" bIns="0" rtlCol="0" anchor="ctr">
            <a:normAutofit/>
          </a:bodyPr>
          <a:lstStyle>
            <a:lvl1pPr algn="r">
              <a:defRPr sz="1100">
                <a:solidFill>
                  <a:schemeClr val="dk1"/>
                </a:solidFill>
              </a:defRPr>
            </a:lvl1pPr>
          </a:lstStyle>
          <a:p>
            <a:fld id="{5751DFAA-887F-4071-8EAD-E8CA316FCF06}" type="slidenum">
              <a:rPr lang="nb-NO" smtClean="0"/>
              <a:pPr/>
              <a:t>‹#›</a:t>
            </a:fld>
            <a:endParaRPr lang="nb-NO"/>
          </a:p>
        </p:txBody>
      </p:sp>
      <p:pic>
        <p:nvPicPr>
          <p:cNvPr id="8" name="Bilde 7">
            <a:extLst>
              <a:ext uri="{FF2B5EF4-FFF2-40B4-BE49-F238E27FC236}">
                <a16:creationId xmlns:a16="http://schemas.microsoft.com/office/drawing/2014/main" id="{6D4766B5-60EE-4C05-9784-0F52E6D4C5F8}"/>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pic>
        <p:nvPicPr>
          <p:cNvPr id="14" name="Bilde 13">
            <a:extLst>
              <a:ext uri="{FF2B5EF4-FFF2-40B4-BE49-F238E27FC236}">
                <a16:creationId xmlns:a16="http://schemas.microsoft.com/office/drawing/2014/main" id="{6A4233ED-D1B9-4B94-9BBA-8344A1EE6A06}"/>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3" r:id="rId3"/>
    <p:sldLayoutId id="2147483664" r:id="rId4"/>
    <p:sldLayoutId id="2147483662" r:id="rId5"/>
    <p:sldLayoutId id="2147483666" r:id="rId6"/>
    <p:sldLayoutId id="2147483667" r:id="rId7"/>
    <p:sldLayoutId id="2147483668" r:id="rId8"/>
    <p:sldLayoutId id="2147483650" r:id="rId9"/>
    <p:sldLayoutId id="2147483651" r:id="rId10"/>
    <p:sldLayoutId id="2147483656" r:id="rId11"/>
    <p:sldLayoutId id="2147483658" r:id="rId12"/>
    <p:sldLayoutId id="2147483659" r:id="rId13"/>
    <p:sldLayoutId id="2147483660" r:id="rId14"/>
    <p:sldLayoutId id="2147483661" r:id="rId15"/>
    <p:sldLayoutId id="2147483657" r:id="rId16"/>
    <p:sldLayoutId id="2147483670" r:id="rId17"/>
    <p:sldLayoutId id="2147483671" r:id="rId18"/>
    <p:sldLayoutId id="2147483652" r:id="rId19"/>
    <p:sldLayoutId id="2147483653" r:id="rId20"/>
    <p:sldLayoutId id="2147483654" r:id="rId21"/>
    <p:sldLayoutId id="2147483655" r:id="rId22"/>
    <p:sldLayoutId id="2147483672" r:id="rId23"/>
    <p:sldLayoutId id="2147483674" r:id="rId24"/>
  </p:sldLayoutIdLst>
  <p:hf sldNum="0" hdr="0" ftr="0" dt="0"/>
  <p:txStyles>
    <p:title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325069" indent="-325069" algn="l" defTabSz="1300277" rtl="0" eaLnBrk="1" latinLnBrk="0" hangingPunct="1">
        <a:lnSpc>
          <a:spcPct val="100000"/>
        </a:lnSpc>
        <a:spcBef>
          <a:spcPts val="0"/>
        </a:spcBef>
        <a:spcAft>
          <a:spcPts val="1000"/>
        </a:spcAft>
        <a:buClr>
          <a:schemeClr val="accent1"/>
        </a:buClr>
        <a:buFont typeface="Arial" panose="020B0604020202020204" pitchFamily="34" charset="0"/>
        <a:buChar char="•"/>
        <a:defRPr sz="3600" kern="1200">
          <a:solidFill>
            <a:schemeClr val="tx1"/>
          </a:solidFill>
          <a:latin typeface="+mn-lt"/>
          <a:ea typeface="+mn-ea"/>
          <a:cs typeface="+mn-cs"/>
        </a:defRPr>
      </a:lvl1pPr>
      <a:lvl2pPr marL="650138" indent="-325069" algn="l" defTabSz="1300277" rtl="0" eaLnBrk="1" latinLnBrk="0" hangingPunct="1">
        <a:lnSpc>
          <a:spcPct val="100000"/>
        </a:lnSpc>
        <a:spcBef>
          <a:spcPts val="500"/>
        </a:spcBef>
        <a:buClr>
          <a:schemeClr val="accent1"/>
        </a:buClr>
        <a:buFont typeface="Arial" panose="020B0604020202020204" pitchFamily="34" charset="0"/>
        <a:buChar char="•"/>
        <a:defRPr sz="3200" kern="1200">
          <a:solidFill>
            <a:schemeClr val="tx1"/>
          </a:solidFill>
          <a:latin typeface="+mn-lt"/>
          <a:ea typeface="+mn-ea"/>
          <a:cs typeface="+mn-cs"/>
        </a:defRPr>
      </a:lvl2pPr>
      <a:lvl3pPr marL="975207" indent="-325069" algn="l" defTabSz="1300277" rtl="0" eaLnBrk="1" latinLnBrk="0" hangingPunct="1">
        <a:lnSpc>
          <a:spcPct val="100000"/>
        </a:lnSpc>
        <a:spcBef>
          <a:spcPts val="500"/>
        </a:spcBef>
        <a:buClr>
          <a:schemeClr val="accent1"/>
        </a:buClr>
        <a:buFont typeface="Arial" panose="020B0604020202020204" pitchFamily="34" charset="0"/>
        <a:buChar char="•"/>
        <a:defRPr sz="2800" kern="1200">
          <a:solidFill>
            <a:schemeClr val="tx1"/>
          </a:solidFill>
          <a:latin typeface="+mn-lt"/>
          <a:ea typeface="+mn-ea"/>
          <a:cs typeface="+mn-cs"/>
        </a:defRPr>
      </a:lvl3pPr>
      <a:lvl4pPr marL="1300276" indent="-325069" algn="l" defTabSz="1300277"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1625345" indent="-325069" algn="l" defTabSz="1300277" rtl="0" eaLnBrk="1" latinLnBrk="0" hangingPunct="1">
        <a:lnSpc>
          <a:spcPct val="10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nb-NO"/>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041133" y="3581781"/>
            <a:ext cx="17037699" cy="1352924"/>
          </a:xfrm>
        </p:spPr>
        <p:txBody>
          <a:bodyPr>
            <a:normAutofit/>
          </a:bodyPr>
          <a:lstStyle/>
          <a:p>
            <a:r>
              <a:rPr lang="nb-NO" b="0" dirty="0"/>
              <a:t>Med mangfoldig som kjerneverdi</a:t>
            </a:r>
          </a:p>
        </p:txBody>
      </p:sp>
      <p:sp>
        <p:nvSpPr>
          <p:cNvPr id="3" name="Undertittel 2"/>
          <p:cNvSpPr>
            <a:spLocks noGrp="1"/>
          </p:cNvSpPr>
          <p:nvPr>
            <p:ph type="subTitle" idx="1"/>
          </p:nvPr>
        </p:nvSpPr>
        <p:spPr>
          <a:xfrm>
            <a:off x="1041133" y="6196281"/>
            <a:ext cx="14879720" cy="578174"/>
          </a:xfrm>
        </p:spPr>
        <p:txBody>
          <a:bodyPr>
            <a:normAutofit lnSpcReduction="10000"/>
          </a:bodyPr>
          <a:lstStyle/>
          <a:p>
            <a:r>
              <a:rPr lang="nb-NO" sz="4000" dirty="0"/>
              <a:t>For forskerforbundet, 11. april 2019</a:t>
            </a:r>
          </a:p>
        </p:txBody>
      </p:sp>
      <p:sp>
        <p:nvSpPr>
          <p:cNvPr id="4" name="Plassholder for tekst 3"/>
          <p:cNvSpPr>
            <a:spLocks noGrp="1"/>
          </p:cNvSpPr>
          <p:nvPr>
            <p:ph type="body" sz="quarter" idx="13"/>
          </p:nvPr>
        </p:nvSpPr>
        <p:spPr>
          <a:xfrm>
            <a:off x="1040561" y="7171817"/>
            <a:ext cx="5353758" cy="173452"/>
          </a:xfrm>
        </p:spPr>
        <p:txBody>
          <a:bodyPr>
            <a:noAutofit/>
          </a:bodyPr>
          <a:lstStyle/>
          <a:p>
            <a:r>
              <a:rPr lang="nb-NO" sz="2000" b="0" dirty="0"/>
              <a:t>Programansvarlig for kultur og mangfold Vibeke Horn</a:t>
            </a:r>
          </a:p>
        </p:txBody>
      </p:sp>
    </p:spTree>
    <p:extLst>
      <p:ext uri="{BB962C8B-B14F-4D97-AF65-F5344CB8AC3E}">
        <p14:creationId xmlns:p14="http://schemas.microsoft.com/office/powerpoint/2010/main" val="3953306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122" y="1756876"/>
            <a:ext cx="15373922" cy="664797"/>
          </a:xfrm>
        </p:spPr>
        <p:txBody>
          <a:bodyPr>
            <a:normAutofit/>
          </a:bodyPr>
          <a:lstStyle/>
          <a:p>
            <a:r>
              <a:rPr lang="nb-NO" b="0" dirty="0"/>
              <a:t>Avgrensing/fokus </a:t>
            </a:r>
          </a:p>
        </p:txBody>
      </p:sp>
      <p:sp>
        <p:nvSpPr>
          <p:cNvPr id="3" name="Content Placeholder 2"/>
          <p:cNvSpPr>
            <a:spLocks noGrp="1"/>
          </p:cNvSpPr>
          <p:nvPr>
            <p:ph sz="half" idx="1"/>
          </p:nvPr>
        </p:nvSpPr>
        <p:spPr>
          <a:xfrm>
            <a:off x="1195970" y="2596022"/>
            <a:ext cx="3816528" cy="6187562"/>
          </a:xfrm>
        </p:spPr>
        <p:txBody>
          <a:bodyPr/>
          <a:lstStyle/>
          <a:p>
            <a:pPr marL="731406" indent="-731406">
              <a:buAutoNum type="arabicParenR"/>
            </a:pPr>
            <a:r>
              <a:rPr lang="nb-NO" dirty="0"/>
              <a:t>Kjønn</a:t>
            </a:r>
          </a:p>
          <a:p>
            <a:pPr marL="0" indent="0">
              <a:buNone/>
            </a:pPr>
            <a:endParaRPr lang="nb-NO" dirty="0"/>
          </a:p>
          <a:p>
            <a:r>
              <a:rPr lang="nb-NO" sz="3413" dirty="0"/>
              <a:t>Kjønnsbalanse</a:t>
            </a:r>
          </a:p>
          <a:p>
            <a:r>
              <a:rPr lang="nb-NO" sz="3413" dirty="0"/>
              <a:t>Kjønn og lønn</a:t>
            </a:r>
          </a:p>
          <a:p>
            <a:r>
              <a:rPr lang="nb-NO" sz="3413" dirty="0"/>
              <a:t>Seksuell trakassering </a:t>
            </a:r>
          </a:p>
        </p:txBody>
      </p:sp>
      <p:sp>
        <p:nvSpPr>
          <p:cNvPr id="4" name="Content Placeholder 3"/>
          <p:cNvSpPr>
            <a:spLocks noGrp="1"/>
          </p:cNvSpPr>
          <p:nvPr>
            <p:ph sz="half" idx="2"/>
          </p:nvPr>
        </p:nvSpPr>
        <p:spPr>
          <a:xfrm>
            <a:off x="11935229" y="2596022"/>
            <a:ext cx="4418505" cy="6187562"/>
          </a:xfrm>
        </p:spPr>
        <p:txBody>
          <a:bodyPr/>
          <a:lstStyle/>
          <a:p>
            <a:pPr marL="0" indent="0">
              <a:buNone/>
            </a:pPr>
            <a:r>
              <a:rPr lang="nb-NO" dirty="0"/>
              <a:t>3) Funksjonsevne </a:t>
            </a:r>
          </a:p>
          <a:p>
            <a:r>
              <a:rPr lang="nb-NO" sz="3413" dirty="0"/>
              <a:t>Fysisk tilrettelegging </a:t>
            </a:r>
          </a:p>
          <a:p>
            <a:r>
              <a:rPr lang="nb-NO" sz="3413" dirty="0"/>
              <a:t>Organisatorisk og arbeidsmiljømessig tilrettelegging</a:t>
            </a:r>
          </a:p>
          <a:p>
            <a:endParaRPr lang="nb-NO" sz="3413" dirty="0"/>
          </a:p>
        </p:txBody>
      </p:sp>
      <p:sp>
        <p:nvSpPr>
          <p:cNvPr id="5" name="TextBox 4"/>
          <p:cNvSpPr txBox="1"/>
          <p:nvPr/>
        </p:nvSpPr>
        <p:spPr>
          <a:xfrm>
            <a:off x="5060650" y="2596022"/>
            <a:ext cx="6513379" cy="6132384"/>
          </a:xfrm>
          <a:prstGeom prst="rect">
            <a:avLst/>
          </a:prstGeom>
          <a:noFill/>
        </p:spPr>
        <p:txBody>
          <a:bodyPr wrap="square" rtlCol="0">
            <a:spAutoFit/>
          </a:bodyPr>
          <a:lstStyle/>
          <a:p>
            <a:r>
              <a:rPr lang="nb-NO" sz="3982" dirty="0"/>
              <a:t>2) Etnisitet</a:t>
            </a:r>
          </a:p>
          <a:p>
            <a:endParaRPr lang="nb-NO" sz="3982" dirty="0"/>
          </a:p>
          <a:p>
            <a:pPr marL="650138" indent="-650138">
              <a:buFont typeface="Arial" panose="020B0604020202020204" pitchFamily="34" charset="0"/>
              <a:buChar char="•"/>
            </a:pPr>
            <a:r>
              <a:rPr lang="nb-NO" sz="3413" dirty="0"/>
              <a:t>Definisjon av personer med innvandrerbakgrunn</a:t>
            </a:r>
          </a:p>
          <a:p>
            <a:pPr marL="1300277" lvl="1" indent="-650138">
              <a:buFont typeface="Arial" panose="020B0604020202020204" pitchFamily="34" charset="0"/>
              <a:buChar char="•"/>
            </a:pPr>
            <a:r>
              <a:rPr lang="nb-NO" sz="3413" dirty="0"/>
              <a:t>Speiler vi det etniske mangfoldet i regionen?</a:t>
            </a:r>
          </a:p>
          <a:p>
            <a:pPr marL="1300277" lvl="1" indent="-650138">
              <a:buFont typeface="Arial" panose="020B0604020202020204" pitchFamily="34" charset="0"/>
              <a:buChar char="•"/>
            </a:pPr>
            <a:r>
              <a:rPr lang="nb-NO" sz="3413" dirty="0"/>
              <a:t>Hvor gode er vi på internasjonalisering/tiltrekke og utvikle de beste hodene uavhengig av etnisitet?  </a:t>
            </a:r>
            <a:r>
              <a:rPr lang="nb-NO" sz="3982" dirty="0"/>
              <a:t> </a:t>
            </a:r>
          </a:p>
        </p:txBody>
      </p:sp>
    </p:spTree>
    <p:extLst>
      <p:ext uri="{BB962C8B-B14F-4D97-AF65-F5344CB8AC3E}">
        <p14:creationId xmlns:p14="http://schemas.microsoft.com/office/powerpoint/2010/main" val="181976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122" y="5755648"/>
            <a:ext cx="15373922" cy="664797"/>
          </a:xfrm>
        </p:spPr>
        <p:txBody>
          <a:bodyPr>
            <a:noAutofit/>
          </a:bodyPr>
          <a:lstStyle/>
          <a:p>
            <a:r>
              <a:rPr lang="nb-NO" sz="8000" b="0" dirty="0"/>
              <a:t>Handlingsplaner er vel og bra, </a:t>
            </a:r>
            <a:r>
              <a:rPr lang="nb-NO" sz="8000" b="0" dirty="0">
                <a:solidFill>
                  <a:srgbClr val="C00000"/>
                </a:solidFill>
              </a:rPr>
              <a:t>men</a:t>
            </a:r>
            <a:r>
              <a:rPr lang="nb-NO" sz="8000" b="0" dirty="0"/>
              <a:t> </a:t>
            </a:r>
          </a:p>
        </p:txBody>
      </p:sp>
    </p:spTree>
    <p:extLst>
      <p:ext uri="{BB962C8B-B14F-4D97-AF65-F5344CB8AC3E}">
        <p14:creationId xmlns:p14="http://schemas.microsoft.com/office/powerpoint/2010/main" val="257740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bilde 2"/>
          <p:cNvPicPr>
            <a:picLocks noGrp="1" noChangeAspect="1"/>
          </p:cNvPicPr>
          <p:nvPr>
            <p:ph type="pic" idx="13"/>
          </p:nvPr>
        </p:nvPicPr>
        <p:blipFill>
          <a:blip r:embed="rId3">
            <a:extLst>
              <a:ext uri="{28A0092B-C50C-407E-A947-70E740481C1C}">
                <a14:useLocalDpi xmlns:a14="http://schemas.microsoft.com/office/drawing/2010/main" val="0"/>
              </a:ext>
            </a:extLst>
          </a:blip>
          <a:srcRect t="31288" b="31288"/>
          <a:stretch>
            <a:fillRect/>
          </a:stretch>
        </p:blipFill>
        <p:spPr>
          <a:xfrm>
            <a:off x="10304595" y="0"/>
            <a:ext cx="7040429" cy="3958389"/>
          </a:xfrm>
        </p:spPr>
      </p:pic>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6716" y="0"/>
            <a:ext cx="8538490" cy="5690937"/>
          </a:xfrm>
          <a:prstGeom prst="rect">
            <a:avLst/>
          </a:prstGeom>
        </p:spPr>
      </p:pic>
      <p:pic>
        <p:nvPicPr>
          <p:cNvPr id="5" name="Bild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7025" y="4131385"/>
            <a:ext cx="8128000" cy="5435600"/>
          </a:xfrm>
          <a:prstGeom prst="rect">
            <a:avLst/>
          </a:prstGeom>
        </p:spPr>
      </p:pic>
    </p:spTree>
    <p:extLst>
      <p:ext uri="{BB962C8B-B14F-4D97-AF65-F5344CB8AC3E}">
        <p14:creationId xmlns:p14="http://schemas.microsoft.com/office/powerpoint/2010/main" val="250470916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72122" y="1822769"/>
            <a:ext cx="15373922" cy="664797"/>
          </a:xfrm>
        </p:spPr>
        <p:txBody>
          <a:bodyPr/>
          <a:lstStyle/>
          <a:p>
            <a:r>
              <a:rPr lang="nb-NO" b="0" dirty="0"/>
              <a:t>Implisitte fordommer</a:t>
            </a:r>
          </a:p>
        </p:txBody>
      </p:sp>
      <p:sp>
        <p:nvSpPr>
          <p:cNvPr id="3" name="Plassholder for innhold 2"/>
          <p:cNvSpPr>
            <a:spLocks noGrp="1"/>
          </p:cNvSpPr>
          <p:nvPr>
            <p:ph idx="1"/>
          </p:nvPr>
        </p:nvSpPr>
        <p:spPr>
          <a:xfrm>
            <a:off x="972122" y="2796847"/>
            <a:ext cx="15373922" cy="6320260"/>
          </a:xfrm>
        </p:spPr>
        <p:txBody>
          <a:bodyPr>
            <a:normAutofit fontScale="70000" lnSpcReduction="20000"/>
          </a:bodyPr>
          <a:lstStyle/>
          <a:p>
            <a:pPr marL="0" indent="0">
              <a:buNone/>
            </a:pPr>
            <a:r>
              <a:rPr lang="nb-NO" b="1" dirty="0"/>
              <a:t>Hva er implisitte fordommer?</a:t>
            </a:r>
          </a:p>
          <a:p>
            <a:r>
              <a:rPr lang="nb-NO" dirty="0"/>
              <a:t>Helt ubevisst ordner vi hele tiden verden i ulike kategorier. Dette er en svært praktisk måte å håndtere verden rundt oss på, som alle mennesker gjør kontinuerlig.</a:t>
            </a:r>
          </a:p>
          <a:p>
            <a:r>
              <a:rPr lang="nb-NO" dirty="0"/>
              <a:t>Når vi plasserer noe eller noen i en bestemt kategori, fører det imidlertid med seg en del forventninger, eller fordommer. </a:t>
            </a:r>
          </a:p>
          <a:p>
            <a:endParaRPr lang="nb-NO" dirty="0"/>
          </a:p>
          <a:p>
            <a:pPr marL="0" indent="0">
              <a:buNone/>
            </a:pPr>
            <a:r>
              <a:rPr lang="nb-NO" b="1" dirty="0"/>
              <a:t>Forskjellsbehandling på grunn av implisitte fordommer</a:t>
            </a:r>
          </a:p>
          <a:p>
            <a:r>
              <a:rPr lang="nb-NO" dirty="0"/>
              <a:t>Mange av fordommene våre er uproblematiske, mens andre kan føre med seg en risiko for forskjellsbehandling eller diskriminering, uten at vi selv er klar over det, og uten at vi nødvendigvis kan forklare det.</a:t>
            </a:r>
          </a:p>
          <a:p>
            <a:r>
              <a:rPr lang="nb-NO" dirty="0"/>
              <a:t>Våre implisitte fordommer korresponderer nemlig ikke nødvendigvis til vårt eksplisitte syn. Dette er altså ikke villet, eller eksplisitt diskriminering, men en konsekvens av holdninger vi ikke er bevisste på.</a:t>
            </a:r>
          </a:p>
          <a:p>
            <a:r>
              <a:rPr lang="nb-NO" dirty="0"/>
              <a:t>Vi kan ikke avlære disse fordommene, men vi kan lære oss å bli bevisst dem slik at vi blir mer klar over hva som ligger bak våre handlinger og hva konsekvensene av handlingene våre kan være. </a:t>
            </a:r>
          </a:p>
          <a:p>
            <a:r>
              <a:rPr lang="nb-NO" dirty="0"/>
              <a:t>Det grunn til å tro at slike implisitte fordommer ofte har betydning, både når tjenester utøves, når planer legges eller når noen skal ansettes.</a:t>
            </a:r>
          </a:p>
          <a:p>
            <a:endParaRPr lang="nb-NO" dirty="0"/>
          </a:p>
        </p:txBody>
      </p:sp>
    </p:spTree>
    <p:extLst>
      <p:ext uri="{BB962C8B-B14F-4D97-AF65-F5344CB8AC3E}">
        <p14:creationId xmlns:p14="http://schemas.microsoft.com/office/powerpoint/2010/main" val="2034500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3"/>
          </p:nvPr>
        </p:nvPicPr>
        <p:blipFill>
          <a:blip r:embed="rId3">
            <a:extLst>
              <a:ext uri="{28A0092B-C50C-407E-A947-70E740481C1C}">
                <a14:useLocalDpi xmlns:a14="http://schemas.microsoft.com/office/drawing/2010/main" val="0"/>
              </a:ext>
            </a:extLst>
          </a:blip>
          <a:srcRect t="16764" b="16764"/>
          <a:stretch>
            <a:fillRect/>
          </a:stretch>
        </p:blipFill>
        <p:spPr/>
      </p:pic>
    </p:spTree>
    <p:extLst>
      <p:ext uri="{BB962C8B-B14F-4D97-AF65-F5344CB8AC3E}">
        <p14:creationId xmlns:p14="http://schemas.microsoft.com/office/powerpoint/2010/main" val="158078353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pic>
        <p:nvPicPr>
          <p:cNvPr id="4" name="Content Placeholder 3" descr="Image may contain: 2 people, including Vibeke Horn, people smili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77707" y="-1"/>
            <a:ext cx="9420044" cy="9752013"/>
          </a:xfrm>
          <a:prstGeom prst="rect">
            <a:avLst/>
          </a:prstGeom>
          <a:noFill/>
          <a:ln>
            <a:noFill/>
          </a:ln>
        </p:spPr>
      </p:pic>
    </p:spTree>
    <p:extLst>
      <p:ext uri="{BB962C8B-B14F-4D97-AF65-F5344CB8AC3E}">
        <p14:creationId xmlns:p14="http://schemas.microsoft.com/office/powerpoint/2010/main" val="3299025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82386" y="0"/>
            <a:ext cx="14334610" cy="10750958"/>
          </a:xfrm>
        </p:spPr>
      </p:pic>
    </p:spTree>
    <p:extLst>
      <p:ext uri="{BB962C8B-B14F-4D97-AF65-F5344CB8AC3E}">
        <p14:creationId xmlns:p14="http://schemas.microsoft.com/office/powerpoint/2010/main" val="241261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29221" r="29221"/>
          <a:stretch>
            <a:fillRect/>
          </a:stretch>
        </p:blipFill>
        <p:spPr/>
      </p:pic>
      <p:sp>
        <p:nvSpPr>
          <p:cNvPr id="3" name="Title 2"/>
          <p:cNvSpPr>
            <a:spLocks noGrp="1"/>
          </p:cNvSpPr>
          <p:nvPr>
            <p:ph type="title"/>
          </p:nvPr>
        </p:nvSpPr>
        <p:spPr/>
        <p:txBody>
          <a:bodyPr/>
          <a:lstStyle/>
          <a:p>
            <a:r>
              <a:rPr lang="nb-NO" dirty="0"/>
              <a:t>Velkomne skal dere være</a:t>
            </a:r>
          </a:p>
        </p:txBody>
      </p:sp>
      <p:sp>
        <p:nvSpPr>
          <p:cNvPr id="4" name="Text Placeholder 3"/>
          <p:cNvSpPr>
            <a:spLocks noGrp="1"/>
          </p:cNvSpPr>
          <p:nvPr>
            <p:ph type="body" sz="quarter" idx="13"/>
          </p:nvPr>
        </p:nvSpPr>
        <p:spPr>
          <a:xfrm>
            <a:off x="972122" y="3492436"/>
            <a:ext cx="5256656" cy="4680585"/>
          </a:xfrm>
        </p:spPr>
        <p:txBody>
          <a:bodyPr>
            <a:normAutofit lnSpcReduction="10000"/>
          </a:bodyPr>
          <a:lstStyle/>
          <a:p>
            <a:r>
              <a:rPr lang="nb-NO" dirty="0"/>
              <a:t>Bokbad 9. mai: Hvem sa hva - Om språk og kjønn med Helene Uri</a:t>
            </a:r>
          </a:p>
          <a:p>
            <a:pPr marL="0" indent="0">
              <a:buNone/>
            </a:pPr>
            <a:endParaRPr lang="nb-NO" dirty="0"/>
          </a:p>
          <a:p>
            <a:r>
              <a:rPr lang="nb-NO" dirty="0"/>
              <a:t>Rosa Kompetanse 22. mai: Hvordan bidra til et trygt og inkluderende OsloMet?</a:t>
            </a:r>
          </a:p>
          <a:p>
            <a:endParaRPr lang="nb-NO" dirty="0"/>
          </a:p>
          <a:p>
            <a:endParaRPr lang="nb-NO" dirty="0"/>
          </a:p>
        </p:txBody>
      </p:sp>
      <p:sp>
        <p:nvSpPr>
          <p:cNvPr id="5" name="Text Placeholder 4"/>
          <p:cNvSpPr>
            <a:spLocks noGrp="1"/>
          </p:cNvSpPr>
          <p:nvPr>
            <p:ph type="body" sz="quarter" idx="15"/>
          </p:nvPr>
        </p:nvSpPr>
        <p:spPr/>
        <p:txBody>
          <a:bodyPr>
            <a:normAutofit/>
          </a:bodyPr>
          <a:lstStyle/>
          <a:p>
            <a:r>
              <a:rPr lang="nb-NO" dirty="0"/>
              <a:t>Pride Parade 22. juni: Gå under </a:t>
            </a:r>
            <a:r>
              <a:rPr lang="nb-NO" dirty="0" err="1"/>
              <a:t>OsloMets</a:t>
            </a:r>
            <a:r>
              <a:rPr lang="nb-NO" dirty="0"/>
              <a:t> fane</a:t>
            </a:r>
          </a:p>
          <a:p>
            <a:endParaRPr lang="nb-NO" dirty="0"/>
          </a:p>
          <a:p>
            <a:r>
              <a:rPr lang="nb-NO" dirty="0"/>
              <a:t>Konferanse 3. desember: FNs internasjonale dag for funksjonshemmede</a:t>
            </a:r>
          </a:p>
        </p:txBody>
      </p:sp>
    </p:spTree>
    <p:extLst>
      <p:ext uri="{BB962C8B-B14F-4D97-AF65-F5344CB8AC3E}">
        <p14:creationId xmlns:p14="http://schemas.microsoft.com/office/powerpoint/2010/main" val="1690296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2271566"/>
            <a:ext cx="15993932" cy="5568632"/>
          </a:xfrm>
          <a:noFill/>
        </p:spPr>
        <p:txBody>
          <a:bodyPr>
            <a:normAutofit/>
          </a:bodyPr>
          <a:lstStyle/>
          <a:p>
            <a:pPr>
              <a:buFont typeface="Wingdings" panose="05000000000000000000" pitchFamily="2" charset="2"/>
              <a:buChar char="v"/>
            </a:pPr>
            <a:r>
              <a:rPr lang="nb-NO" dirty="0"/>
              <a:t>HVA? </a:t>
            </a:r>
          </a:p>
          <a:p>
            <a:pPr lvl="1">
              <a:buFont typeface="Wingdings" panose="05000000000000000000" pitchFamily="2" charset="2"/>
              <a:buChar char="Ø"/>
            </a:pPr>
            <a:r>
              <a:rPr lang="nb-NO" dirty="0"/>
              <a:t>Mangfold kan bety alt og dermed ingenting</a:t>
            </a:r>
          </a:p>
          <a:p>
            <a:pPr marL="0" indent="0">
              <a:buNone/>
            </a:pPr>
            <a:endParaRPr lang="nb-NO" sz="4000" dirty="0"/>
          </a:p>
          <a:p>
            <a:pPr>
              <a:buFont typeface="Wingdings" panose="05000000000000000000" pitchFamily="2" charset="2"/>
              <a:buChar char="v"/>
            </a:pPr>
            <a:r>
              <a:rPr lang="nb-NO" dirty="0"/>
              <a:t>HVORFOR? </a:t>
            </a:r>
          </a:p>
          <a:p>
            <a:pPr lvl="1">
              <a:buFont typeface="Wingdings" panose="05000000000000000000" pitchFamily="2" charset="2"/>
              <a:buChar char="Ø"/>
            </a:pPr>
            <a:r>
              <a:rPr lang="nb-NO" dirty="0"/>
              <a:t>Hvorfor skal vi egentlig jobbe systematisk med mangold? </a:t>
            </a:r>
          </a:p>
          <a:p>
            <a:pPr marL="0" indent="0">
              <a:buNone/>
            </a:pPr>
            <a:endParaRPr lang="nb-NO" dirty="0"/>
          </a:p>
          <a:p>
            <a:pPr>
              <a:buFont typeface="Wingdings" panose="05000000000000000000" pitchFamily="2" charset="2"/>
              <a:buChar char="v"/>
            </a:pPr>
            <a:r>
              <a:rPr lang="nb-NO" dirty="0"/>
              <a:t>HVORDAN?</a:t>
            </a:r>
          </a:p>
          <a:p>
            <a:pPr lvl="1">
              <a:buFont typeface="Wingdings" panose="05000000000000000000" pitchFamily="2" charset="2"/>
              <a:buChar char="Ø"/>
            </a:pPr>
            <a:r>
              <a:rPr lang="nb-NO" dirty="0"/>
              <a:t>Med hodet og hjertet </a:t>
            </a:r>
          </a:p>
          <a:p>
            <a:pPr lvl="2">
              <a:buFont typeface="Courier New" panose="02070309020205020404" pitchFamily="49" charset="0"/>
              <a:buChar char="o"/>
            </a:pPr>
            <a:endParaRPr lang="nb-NO" sz="2133" dirty="0"/>
          </a:p>
          <a:p>
            <a:pPr marL="1300277" lvl="2" indent="0">
              <a:buNone/>
            </a:pPr>
            <a:endParaRPr lang="nb-NO" dirty="0"/>
          </a:p>
          <a:p>
            <a:pPr lvl="2">
              <a:buFont typeface="Wingdings" panose="05000000000000000000" pitchFamily="2" charset="2"/>
              <a:buChar char="v"/>
            </a:pPr>
            <a:endParaRPr lang="nb-NO" dirty="0"/>
          </a:p>
        </p:txBody>
      </p:sp>
    </p:spTree>
    <p:extLst>
      <p:ext uri="{BB962C8B-B14F-4D97-AF65-F5344CB8AC3E}">
        <p14:creationId xmlns:p14="http://schemas.microsoft.com/office/powerpoint/2010/main" val="3762836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72122" y="4565205"/>
            <a:ext cx="15373922" cy="664797"/>
          </a:xfrm>
        </p:spPr>
        <p:txBody>
          <a:bodyPr>
            <a:noAutofit/>
          </a:bodyPr>
          <a:lstStyle/>
          <a:p>
            <a:r>
              <a:rPr lang="nb-NO" sz="8000" b="0" dirty="0">
                <a:solidFill>
                  <a:srgbClr val="C00000"/>
                </a:solidFill>
              </a:rPr>
              <a:t>Hva</a:t>
            </a:r>
            <a:r>
              <a:rPr lang="nb-NO" sz="8000" b="0" dirty="0"/>
              <a:t> menes med mangfold? </a:t>
            </a:r>
          </a:p>
        </p:txBody>
      </p:sp>
    </p:spTree>
    <p:extLst>
      <p:ext uri="{BB962C8B-B14F-4D97-AF65-F5344CB8AC3E}">
        <p14:creationId xmlns:p14="http://schemas.microsoft.com/office/powerpoint/2010/main" val="3631342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228201" y="2748813"/>
            <a:ext cx="4722027" cy="195040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3640"/>
          </a:p>
        </p:txBody>
      </p:sp>
      <p:sp>
        <p:nvSpPr>
          <p:cNvPr id="3" name="Oval 2"/>
          <p:cNvSpPr/>
          <p:nvPr/>
        </p:nvSpPr>
        <p:spPr>
          <a:xfrm>
            <a:off x="2638811" y="4699216"/>
            <a:ext cx="4311418" cy="18819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3640"/>
          </a:p>
        </p:txBody>
      </p:sp>
      <p:sp>
        <p:nvSpPr>
          <p:cNvPr id="4" name="Oval 3"/>
          <p:cNvSpPr/>
          <p:nvPr/>
        </p:nvSpPr>
        <p:spPr>
          <a:xfrm>
            <a:off x="10565886" y="2748813"/>
            <a:ext cx="4836085" cy="195040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3640"/>
          </a:p>
        </p:txBody>
      </p:sp>
    </p:spTree>
    <p:extLst>
      <p:ext uri="{BB962C8B-B14F-4D97-AF65-F5344CB8AC3E}">
        <p14:creationId xmlns:p14="http://schemas.microsoft.com/office/powerpoint/2010/main" val="3208065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122" y="1611086"/>
            <a:ext cx="15373922" cy="1427807"/>
          </a:xfrm>
        </p:spPr>
        <p:txBody>
          <a:bodyPr>
            <a:normAutofit/>
          </a:bodyPr>
          <a:lstStyle/>
          <a:p>
            <a:r>
              <a:rPr lang="nb-NO" b="0" dirty="0">
                <a:solidFill>
                  <a:srgbClr val="C00000"/>
                </a:solidFill>
              </a:rPr>
              <a:t>Hvorfor</a:t>
            </a:r>
            <a:r>
              <a:rPr lang="nb-NO" b="0" dirty="0"/>
              <a:t> skal organisasjoner arbeide med mangfold? </a:t>
            </a:r>
          </a:p>
        </p:txBody>
      </p:sp>
      <p:sp>
        <p:nvSpPr>
          <p:cNvPr id="11" name="TextBox 10"/>
          <p:cNvSpPr txBox="1"/>
          <p:nvPr/>
        </p:nvSpPr>
        <p:spPr>
          <a:xfrm>
            <a:off x="1195970" y="3075353"/>
            <a:ext cx="6498792" cy="5607497"/>
          </a:xfrm>
          <a:prstGeom prst="rect">
            <a:avLst/>
          </a:prstGeom>
          <a:noFill/>
        </p:spPr>
        <p:txBody>
          <a:bodyPr wrap="square" rtlCol="0">
            <a:spAutoFit/>
          </a:bodyPr>
          <a:lstStyle/>
          <a:p>
            <a:pPr marL="742950" indent="-742950">
              <a:buFont typeface="+mj-lt"/>
              <a:buAutoNum type="arabicPeriod"/>
            </a:pPr>
            <a:endParaRPr lang="nb-NO" sz="3982" dirty="0"/>
          </a:p>
          <a:p>
            <a:pPr marL="742950" indent="-742950">
              <a:buFont typeface="+mj-lt"/>
              <a:buAutoNum type="arabicPeriod"/>
            </a:pPr>
            <a:r>
              <a:rPr lang="nb-NO" sz="3982" dirty="0"/>
              <a:t>The legal case </a:t>
            </a:r>
          </a:p>
          <a:p>
            <a:pPr marL="1393271" lvl="1" indent="-742950">
              <a:buFont typeface="Arial" panose="020B0604020202020204" pitchFamily="34" charset="0"/>
              <a:buChar char="•"/>
            </a:pPr>
            <a:r>
              <a:rPr lang="nb-NO" sz="3982" dirty="0"/>
              <a:t>Fordi vi må</a:t>
            </a:r>
          </a:p>
          <a:p>
            <a:pPr marL="742950" indent="-742950">
              <a:buFont typeface="+mj-lt"/>
              <a:buAutoNum type="arabicPeriod"/>
            </a:pPr>
            <a:endParaRPr lang="nb-NO" sz="3982" dirty="0"/>
          </a:p>
          <a:p>
            <a:pPr marL="742950" indent="-742950">
              <a:buFont typeface="+mj-lt"/>
              <a:buAutoNum type="arabicPeriod"/>
            </a:pPr>
            <a:r>
              <a:rPr lang="nb-NO" sz="3982" dirty="0"/>
              <a:t>The moral case</a:t>
            </a:r>
          </a:p>
          <a:p>
            <a:pPr marL="1393271" lvl="1" indent="-742950">
              <a:buFont typeface="Arial" panose="020B0604020202020204" pitchFamily="34" charset="0"/>
              <a:buChar char="•"/>
            </a:pPr>
            <a:r>
              <a:rPr lang="nb-NO" sz="3982" dirty="0"/>
              <a:t>Fordi vi bør</a:t>
            </a:r>
          </a:p>
          <a:p>
            <a:pPr marL="742950" indent="-742950">
              <a:buFont typeface="+mj-lt"/>
              <a:buAutoNum type="arabicPeriod"/>
            </a:pPr>
            <a:endParaRPr lang="nb-NO" sz="3982" dirty="0"/>
          </a:p>
          <a:p>
            <a:pPr marL="742950" indent="-742950">
              <a:buFont typeface="+mj-lt"/>
              <a:buAutoNum type="arabicPeriod"/>
            </a:pPr>
            <a:r>
              <a:rPr lang="nb-NO" sz="3982" dirty="0"/>
              <a:t>The business case</a:t>
            </a:r>
          </a:p>
          <a:p>
            <a:pPr marL="1393271" lvl="1" indent="-742950">
              <a:buFont typeface="Arial" panose="020B0604020202020204" pitchFamily="34" charset="0"/>
              <a:buChar char="•"/>
            </a:pPr>
            <a:r>
              <a:rPr lang="nb-NO" sz="3982" dirty="0"/>
              <a:t>Fordi det lønner seg</a:t>
            </a:r>
            <a:endParaRPr lang="en-US" sz="3982" dirty="0"/>
          </a:p>
        </p:txBody>
      </p:sp>
      <p:sp>
        <p:nvSpPr>
          <p:cNvPr id="8" name="AutoShape 4" descr="Bilderesultat for diversity"/>
          <p:cNvSpPr>
            <a:spLocks noChangeAspect="1" noChangeArrowheads="1"/>
          </p:cNvSpPr>
          <p:nvPr/>
        </p:nvSpPr>
        <p:spPr bwMode="auto">
          <a:xfrm>
            <a:off x="63500" y="-136525"/>
            <a:ext cx="1695450" cy="1685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10" name="Bild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2959" y="3062236"/>
            <a:ext cx="5282184" cy="5282184"/>
          </a:xfrm>
          <a:prstGeom prst="rect">
            <a:avLst/>
          </a:prstGeom>
        </p:spPr>
      </p:pic>
    </p:spTree>
    <p:extLst>
      <p:ext uri="{BB962C8B-B14F-4D97-AF65-F5344CB8AC3E}">
        <p14:creationId xmlns:p14="http://schemas.microsoft.com/office/powerpoint/2010/main" val="287328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0" dirty="0"/>
              <a:t>Mangfold som ressurs</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86061" y="3213844"/>
            <a:ext cx="8634984" cy="6252016"/>
          </a:xfrm>
        </p:spPr>
      </p:pic>
      <p:pic>
        <p:nvPicPr>
          <p:cNvPr id="6" name="Content Placeholder 8"/>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8309213" y="1721224"/>
            <a:ext cx="8932622" cy="6891836"/>
          </a:xfrm>
        </p:spPr>
      </p:pic>
    </p:spTree>
    <p:extLst>
      <p:ext uri="{BB962C8B-B14F-4D97-AF65-F5344CB8AC3E}">
        <p14:creationId xmlns:p14="http://schemas.microsoft.com/office/powerpoint/2010/main" val="1742371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72122" y="3806082"/>
            <a:ext cx="15373922" cy="664797"/>
          </a:xfrm>
        </p:spPr>
        <p:txBody>
          <a:bodyPr>
            <a:noAutofit/>
          </a:bodyPr>
          <a:lstStyle/>
          <a:p>
            <a:r>
              <a:rPr lang="nb-NO" sz="8000" b="0" dirty="0">
                <a:solidFill>
                  <a:srgbClr val="C00000"/>
                </a:solidFill>
              </a:rPr>
              <a:t>Hvordan</a:t>
            </a:r>
            <a:r>
              <a:rPr lang="nb-NO" sz="8000" b="0" dirty="0"/>
              <a:t> jobbe med mangfold? </a:t>
            </a:r>
          </a:p>
        </p:txBody>
      </p:sp>
      <p:sp>
        <p:nvSpPr>
          <p:cNvPr id="3" name="Plassholder for innhold 2"/>
          <p:cNvSpPr>
            <a:spLocks noGrp="1"/>
          </p:cNvSpPr>
          <p:nvPr>
            <p:ph idx="1"/>
          </p:nvPr>
        </p:nvSpPr>
        <p:spPr/>
        <p:txBody>
          <a:bodyPr/>
          <a:lstStyle/>
          <a:p>
            <a:endParaRPr lang="nb-NO" dirty="0"/>
          </a:p>
        </p:txBody>
      </p:sp>
    </p:spTree>
    <p:extLst>
      <p:ext uri="{BB962C8B-B14F-4D97-AF65-F5344CB8AC3E}">
        <p14:creationId xmlns:p14="http://schemas.microsoft.com/office/powerpoint/2010/main" val="2466921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sz="5688" dirty="0" err="1"/>
              <a:t>OsloMets</a:t>
            </a:r>
            <a:r>
              <a:rPr lang="nb-NO" sz="5688" dirty="0"/>
              <a:t> handlingsplan for mangfold (2017-19)</a:t>
            </a:r>
          </a:p>
        </p:txBody>
      </p:sp>
      <p:pic>
        <p:nvPicPr>
          <p:cNvPr id="5" name="Content Placeholder 4" descr="H:\system\Desktop\Handlingsplan_nyForside.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229350" y="3234690"/>
            <a:ext cx="4769960" cy="6300610"/>
          </a:xfrm>
          <a:prstGeom prst="rect">
            <a:avLst/>
          </a:prstGeom>
          <a:noFill/>
          <a:ln>
            <a:noFill/>
          </a:ln>
        </p:spPr>
      </p:pic>
    </p:spTree>
    <p:extLst>
      <p:ext uri="{BB962C8B-B14F-4D97-AF65-F5344CB8AC3E}">
        <p14:creationId xmlns:p14="http://schemas.microsoft.com/office/powerpoint/2010/main" val="2100680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Hovedpunkter </a:t>
            </a:r>
          </a:p>
        </p:txBody>
      </p:sp>
      <p:sp>
        <p:nvSpPr>
          <p:cNvPr id="3" name="Content Placeholder 2"/>
          <p:cNvSpPr>
            <a:spLocks noGrp="1"/>
          </p:cNvSpPr>
          <p:nvPr>
            <p:ph idx="1"/>
          </p:nvPr>
        </p:nvSpPr>
        <p:spPr/>
        <p:txBody>
          <a:bodyPr>
            <a:normAutofit/>
          </a:bodyPr>
          <a:lstStyle/>
          <a:p>
            <a:r>
              <a:rPr lang="nb-NO" sz="3413" dirty="0">
                <a:solidFill>
                  <a:schemeClr val="accent6">
                    <a:lumMod val="75000"/>
                  </a:schemeClr>
                </a:solidFill>
              </a:rPr>
              <a:t>Strategisk forankring: </a:t>
            </a:r>
            <a:r>
              <a:rPr lang="nb-NO" sz="3413" dirty="0"/>
              <a:t>Sektormålene satt av KD og Strategi 2024 </a:t>
            </a:r>
          </a:p>
          <a:p>
            <a:r>
              <a:rPr lang="nb-NO" sz="3413" dirty="0">
                <a:solidFill>
                  <a:schemeClr val="accent6">
                    <a:lumMod val="75000"/>
                  </a:schemeClr>
                </a:solidFill>
              </a:rPr>
              <a:t>Mål og målgruppe: </a:t>
            </a:r>
            <a:r>
              <a:rPr lang="nb-NO" sz="3413" dirty="0"/>
              <a:t>Skape et inkluderende arbeidsmiljø gjennom å fremme mangfold og hindre diskriminering på arbeidsplassen. Hovedmålgruppen: Ansatte</a:t>
            </a:r>
          </a:p>
          <a:p>
            <a:r>
              <a:rPr lang="nb-NO" sz="3413" dirty="0">
                <a:solidFill>
                  <a:schemeClr val="accent6">
                    <a:lumMod val="75000"/>
                  </a:schemeClr>
                </a:solidFill>
              </a:rPr>
              <a:t>Fra kjønnslikestilling til mangfold: </a:t>
            </a:r>
            <a:r>
              <a:rPr lang="nb-NO" sz="3413" dirty="0"/>
              <a:t>Mangfold er en av </a:t>
            </a:r>
            <a:r>
              <a:rPr lang="nb-NO" sz="3413" dirty="0" err="1"/>
              <a:t>OsloMets</a:t>
            </a:r>
            <a:r>
              <a:rPr lang="nb-NO" sz="3413" dirty="0"/>
              <a:t> kjerneverdier og det er dette </a:t>
            </a:r>
            <a:r>
              <a:rPr lang="nb-NO" sz="3413" i="1" dirty="0"/>
              <a:t>utvidede likestillingsbegrepet </a:t>
            </a:r>
            <a:r>
              <a:rPr lang="nb-NO" sz="3413" dirty="0"/>
              <a:t>som ligger til grunn for universitetets likestillingsarbeid</a:t>
            </a:r>
          </a:p>
          <a:p>
            <a:endParaRPr lang="nb-NO" sz="3413" dirty="0"/>
          </a:p>
          <a:p>
            <a:endParaRPr lang="nb-NO" sz="3413" dirty="0"/>
          </a:p>
          <a:p>
            <a:pPr marL="0" indent="0">
              <a:buNone/>
            </a:pPr>
            <a:endParaRPr lang="nb-NO" sz="3413" dirty="0"/>
          </a:p>
          <a:p>
            <a:endParaRPr lang="nb-NO" sz="3413" dirty="0">
              <a:solidFill>
                <a:schemeClr val="accent6">
                  <a:lumMod val="75000"/>
                </a:schemeClr>
              </a:solidFill>
            </a:endParaRPr>
          </a:p>
        </p:txBody>
      </p:sp>
    </p:spTree>
    <p:extLst>
      <p:ext uri="{BB962C8B-B14F-4D97-AF65-F5344CB8AC3E}">
        <p14:creationId xmlns:p14="http://schemas.microsoft.com/office/powerpoint/2010/main" val="992841531"/>
      </p:ext>
    </p:extLst>
  </p:cSld>
  <p:clrMapOvr>
    <a:masterClrMapping/>
  </p:clrMapOvr>
</p:sld>
</file>

<file path=ppt/theme/theme1.xml><?xml version="1.0" encoding="utf-8"?>
<a:theme xmlns:a="http://schemas.openxmlformats.org/drawingml/2006/main" name="Office-tema">
  <a:themeElements>
    <a:clrScheme name="OsloMet">
      <a:dk1>
        <a:sysClr val="windowText" lastClr="000000"/>
      </a:dk1>
      <a:lt1>
        <a:sysClr val="window" lastClr="FFFFFF"/>
      </a:lt1>
      <a:dk2>
        <a:srgbClr val="000000"/>
      </a:dk2>
      <a:lt2>
        <a:srgbClr val="D7D7D7"/>
      </a:lt2>
      <a:accent1>
        <a:srgbClr val="FFDC00"/>
      </a:accent1>
      <a:accent2>
        <a:srgbClr val="E02D00"/>
      </a:accent2>
      <a:accent3>
        <a:srgbClr val="007ACC"/>
      </a:accent3>
      <a:accent4>
        <a:srgbClr val="99002B"/>
      </a:accent4>
      <a:accent5>
        <a:srgbClr val="000064"/>
      </a:accent5>
      <a:accent6>
        <a:srgbClr val="FF81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E433DB1A-F5E6-42A2-AC16-BD2C895445B6}" vid="{1D9CF099-CA9B-4728-A810-313E0F42F38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Om OsloMet  storbyuniversitetet</Template>
  <TotalTime>2066</TotalTime>
  <Words>2602</Words>
  <Application>Microsoft Office PowerPoint</Application>
  <PresentationFormat>Egendefinert</PresentationFormat>
  <Paragraphs>156</Paragraphs>
  <Slides>17</Slides>
  <Notes>17</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17</vt:i4>
      </vt:variant>
    </vt:vector>
  </HeadingPairs>
  <TitlesOfParts>
    <vt:vector size="22" baseType="lpstr">
      <vt:lpstr>Arial</vt:lpstr>
      <vt:lpstr>Calibri</vt:lpstr>
      <vt:lpstr>Courier New</vt:lpstr>
      <vt:lpstr>Wingdings</vt:lpstr>
      <vt:lpstr>Office-tema</vt:lpstr>
      <vt:lpstr>Med mangfoldig som kjerneverdi</vt:lpstr>
      <vt:lpstr>PowerPoint-presentasjon</vt:lpstr>
      <vt:lpstr>Hva menes med mangfold? </vt:lpstr>
      <vt:lpstr>PowerPoint-presentasjon</vt:lpstr>
      <vt:lpstr>Hvorfor skal organisasjoner arbeide med mangfold? </vt:lpstr>
      <vt:lpstr>Mangfold som ressurs</vt:lpstr>
      <vt:lpstr>Hvordan jobbe med mangfold? </vt:lpstr>
      <vt:lpstr>OsloMets handlingsplan for mangfold (2017-19)</vt:lpstr>
      <vt:lpstr>Hovedpunkter </vt:lpstr>
      <vt:lpstr>Avgrensing/fokus </vt:lpstr>
      <vt:lpstr>Handlingsplaner er vel og bra, men </vt:lpstr>
      <vt:lpstr>PowerPoint-presentasjon</vt:lpstr>
      <vt:lpstr>Implisitte fordommer</vt:lpstr>
      <vt:lpstr>PowerPoint-presentasjon</vt:lpstr>
      <vt:lpstr>PowerPoint-presentasjon</vt:lpstr>
      <vt:lpstr>PowerPoint-presentasjon</vt:lpstr>
      <vt:lpstr>Velkomne skal dere være</vt:lpstr>
    </vt:vector>
  </TitlesOfParts>
  <Company>Høgskolen i Oslo og Akershus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OsloMet  Program for potensielle ledere</dc:title>
  <dc:creator>Vibeke Horn</dc:creator>
  <dc:description>template by officeconsult.no</dc:description>
  <cp:lastModifiedBy>Astrid Sofie Schjetne Valheim</cp:lastModifiedBy>
  <cp:revision>86</cp:revision>
  <cp:lastPrinted>2019-04-11T12:53:13Z</cp:lastPrinted>
  <dcterms:created xsi:type="dcterms:W3CDTF">2018-10-22T10:31:33Z</dcterms:created>
  <dcterms:modified xsi:type="dcterms:W3CDTF">2022-11-11T07:30:48Z</dcterms:modified>
</cp:coreProperties>
</file>